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65" r:id="rId4"/>
    <p:sldId id="297" r:id="rId5"/>
    <p:sldId id="262" r:id="rId6"/>
    <p:sldId id="261" r:id="rId7"/>
    <p:sldId id="296" r:id="rId8"/>
    <p:sldId id="263" r:id="rId9"/>
    <p:sldId id="298" r:id="rId10"/>
    <p:sldId id="264" r:id="rId11"/>
    <p:sldId id="259" r:id="rId12"/>
    <p:sldId id="260" r:id="rId13"/>
    <p:sldId id="294" r:id="rId14"/>
    <p:sldId id="258" r:id="rId15"/>
    <p:sldId id="293" r:id="rId16"/>
    <p:sldId id="295" r:id="rId17"/>
    <p:sldId id="299" r:id="rId18"/>
    <p:sldId id="292" r:id="rId19"/>
    <p:sldId id="29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43428A-C00D-4CBE-89AA-F98BBB82D103}"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58ADB808-7352-4AD0-BAA2-F22040251DF6}">
      <dgm:prSet/>
      <dgm:spPr/>
      <dgm:t>
        <a:bodyPr/>
        <a:lstStyle/>
        <a:p>
          <a:r>
            <a:rPr lang="en-US"/>
            <a:t>Overview</a:t>
          </a:r>
        </a:p>
      </dgm:t>
    </dgm:pt>
    <dgm:pt modelId="{92EA33DA-46FA-4BB3-B2DB-20CBE5F67828}" type="parTrans" cxnId="{779897A5-026A-4DDE-A751-3BBA3901AEED}">
      <dgm:prSet/>
      <dgm:spPr/>
      <dgm:t>
        <a:bodyPr/>
        <a:lstStyle/>
        <a:p>
          <a:endParaRPr lang="en-US"/>
        </a:p>
      </dgm:t>
    </dgm:pt>
    <dgm:pt modelId="{B6E4F532-AAB1-46CA-8388-EDC0FAD454F5}" type="sibTrans" cxnId="{779897A5-026A-4DDE-A751-3BBA3901AEED}">
      <dgm:prSet/>
      <dgm:spPr/>
      <dgm:t>
        <a:bodyPr/>
        <a:lstStyle/>
        <a:p>
          <a:endParaRPr lang="en-US"/>
        </a:p>
      </dgm:t>
    </dgm:pt>
    <dgm:pt modelId="{649FD5D3-5735-4321-929B-FBF48515B25D}">
      <dgm:prSet/>
      <dgm:spPr/>
      <dgm:t>
        <a:bodyPr/>
        <a:lstStyle/>
        <a:p>
          <a:r>
            <a:rPr lang="en-US"/>
            <a:t>SageMaker Notebook instance</a:t>
          </a:r>
        </a:p>
      </dgm:t>
    </dgm:pt>
    <dgm:pt modelId="{247A4C3F-0F01-4355-BD1D-838FF6F2B9AA}" type="parTrans" cxnId="{A0D15E2B-ADDB-401C-8D11-43663C6C81C6}">
      <dgm:prSet/>
      <dgm:spPr/>
      <dgm:t>
        <a:bodyPr/>
        <a:lstStyle/>
        <a:p>
          <a:endParaRPr lang="en-US"/>
        </a:p>
      </dgm:t>
    </dgm:pt>
    <dgm:pt modelId="{6E59645C-AE76-41F3-BD1F-AC898AEE6655}" type="sibTrans" cxnId="{A0D15E2B-ADDB-401C-8D11-43663C6C81C6}">
      <dgm:prSet/>
      <dgm:spPr/>
      <dgm:t>
        <a:bodyPr/>
        <a:lstStyle/>
        <a:p>
          <a:endParaRPr lang="en-US"/>
        </a:p>
      </dgm:t>
    </dgm:pt>
    <dgm:pt modelId="{BFB49C37-656C-4D5A-A5EE-9B4C07B36A18}">
      <dgm:prSet/>
      <dgm:spPr/>
      <dgm:t>
        <a:bodyPr/>
        <a:lstStyle/>
        <a:p>
          <a:r>
            <a:rPr lang="en-US"/>
            <a:t>SageMaker Autopilot</a:t>
          </a:r>
        </a:p>
      </dgm:t>
    </dgm:pt>
    <dgm:pt modelId="{FDEA381B-B581-4C40-8D41-8961668B1A1A}" type="parTrans" cxnId="{7D1DE29C-27B2-4C3B-A9F2-7786870F1E72}">
      <dgm:prSet/>
      <dgm:spPr/>
      <dgm:t>
        <a:bodyPr/>
        <a:lstStyle/>
        <a:p>
          <a:endParaRPr lang="en-US"/>
        </a:p>
      </dgm:t>
    </dgm:pt>
    <dgm:pt modelId="{42A7EC21-0534-4B70-A966-FE3708DAA0DC}" type="sibTrans" cxnId="{7D1DE29C-27B2-4C3B-A9F2-7786870F1E72}">
      <dgm:prSet/>
      <dgm:spPr/>
      <dgm:t>
        <a:bodyPr/>
        <a:lstStyle/>
        <a:p>
          <a:endParaRPr lang="en-US"/>
        </a:p>
      </dgm:t>
    </dgm:pt>
    <dgm:pt modelId="{276665C2-80BB-4810-8925-64F644008054}">
      <dgm:prSet/>
      <dgm:spPr/>
      <dgm:t>
        <a:bodyPr/>
        <a:lstStyle/>
        <a:p>
          <a:r>
            <a:rPr lang="en-US" dirty="0"/>
            <a:t>Conclusion</a:t>
          </a:r>
        </a:p>
      </dgm:t>
    </dgm:pt>
    <dgm:pt modelId="{FE61B848-ED31-4A49-9777-858351556517}" type="parTrans" cxnId="{4208512A-1F20-485E-A6B0-1123ECCCDAEB}">
      <dgm:prSet/>
      <dgm:spPr/>
      <dgm:t>
        <a:bodyPr/>
        <a:lstStyle/>
        <a:p>
          <a:endParaRPr lang="en-US"/>
        </a:p>
      </dgm:t>
    </dgm:pt>
    <dgm:pt modelId="{0882CB5F-0CBA-4742-A1EC-DBB36E0BABB0}" type="sibTrans" cxnId="{4208512A-1F20-485E-A6B0-1123ECCCDAEB}">
      <dgm:prSet/>
      <dgm:spPr/>
      <dgm:t>
        <a:bodyPr/>
        <a:lstStyle/>
        <a:p>
          <a:endParaRPr lang="en-US"/>
        </a:p>
      </dgm:t>
    </dgm:pt>
    <dgm:pt modelId="{64966B8C-DA79-4F3B-B16D-EE3F0B088E13}" type="pres">
      <dgm:prSet presAssocID="{0443428A-C00D-4CBE-89AA-F98BBB82D103}" presName="vert0" presStyleCnt="0">
        <dgm:presLayoutVars>
          <dgm:dir/>
          <dgm:animOne val="branch"/>
          <dgm:animLvl val="lvl"/>
        </dgm:presLayoutVars>
      </dgm:prSet>
      <dgm:spPr/>
    </dgm:pt>
    <dgm:pt modelId="{FB3C6494-B381-42C4-A1F5-4BBEDDC77D1A}" type="pres">
      <dgm:prSet presAssocID="{58ADB808-7352-4AD0-BAA2-F22040251DF6}" presName="thickLine" presStyleLbl="alignNode1" presStyleIdx="0" presStyleCnt="4"/>
      <dgm:spPr/>
    </dgm:pt>
    <dgm:pt modelId="{EFBFB9EB-4D9F-4527-8D75-D97CE8496E53}" type="pres">
      <dgm:prSet presAssocID="{58ADB808-7352-4AD0-BAA2-F22040251DF6}" presName="horz1" presStyleCnt="0"/>
      <dgm:spPr/>
    </dgm:pt>
    <dgm:pt modelId="{1BACA197-3B1F-4C2B-A6A2-3BE6C0381C11}" type="pres">
      <dgm:prSet presAssocID="{58ADB808-7352-4AD0-BAA2-F22040251DF6}" presName="tx1" presStyleLbl="revTx" presStyleIdx="0" presStyleCnt="4"/>
      <dgm:spPr/>
    </dgm:pt>
    <dgm:pt modelId="{DB17AC65-5233-45E8-A59D-CD054818AB08}" type="pres">
      <dgm:prSet presAssocID="{58ADB808-7352-4AD0-BAA2-F22040251DF6}" presName="vert1" presStyleCnt="0"/>
      <dgm:spPr/>
    </dgm:pt>
    <dgm:pt modelId="{B356AF0A-527E-4E88-AAEE-632F26F68C8C}" type="pres">
      <dgm:prSet presAssocID="{649FD5D3-5735-4321-929B-FBF48515B25D}" presName="thickLine" presStyleLbl="alignNode1" presStyleIdx="1" presStyleCnt="4"/>
      <dgm:spPr/>
    </dgm:pt>
    <dgm:pt modelId="{4D6166E4-F81A-4451-9056-D73EF5992389}" type="pres">
      <dgm:prSet presAssocID="{649FD5D3-5735-4321-929B-FBF48515B25D}" presName="horz1" presStyleCnt="0"/>
      <dgm:spPr/>
    </dgm:pt>
    <dgm:pt modelId="{0B520F43-4CA2-41B2-B192-6242031DC818}" type="pres">
      <dgm:prSet presAssocID="{649FD5D3-5735-4321-929B-FBF48515B25D}" presName="tx1" presStyleLbl="revTx" presStyleIdx="1" presStyleCnt="4"/>
      <dgm:spPr/>
    </dgm:pt>
    <dgm:pt modelId="{8CD0EA16-BE06-4886-A497-12424B3BCA09}" type="pres">
      <dgm:prSet presAssocID="{649FD5D3-5735-4321-929B-FBF48515B25D}" presName="vert1" presStyleCnt="0"/>
      <dgm:spPr/>
    </dgm:pt>
    <dgm:pt modelId="{5B9BFD94-A90F-4AEF-BEFF-8BA5E82B4DD6}" type="pres">
      <dgm:prSet presAssocID="{BFB49C37-656C-4D5A-A5EE-9B4C07B36A18}" presName="thickLine" presStyleLbl="alignNode1" presStyleIdx="2" presStyleCnt="4"/>
      <dgm:spPr/>
    </dgm:pt>
    <dgm:pt modelId="{D4F0B0A1-190B-46CE-AFCB-5BA358086911}" type="pres">
      <dgm:prSet presAssocID="{BFB49C37-656C-4D5A-A5EE-9B4C07B36A18}" presName="horz1" presStyleCnt="0"/>
      <dgm:spPr/>
    </dgm:pt>
    <dgm:pt modelId="{9BDE8E7C-60D6-4F76-AB96-6447DAA94C3F}" type="pres">
      <dgm:prSet presAssocID="{BFB49C37-656C-4D5A-A5EE-9B4C07B36A18}" presName="tx1" presStyleLbl="revTx" presStyleIdx="2" presStyleCnt="4"/>
      <dgm:spPr/>
    </dgm:pt>
    <dgm:pt modelId="{F6F95E4E-B770-4E1A-9475-3A8A7E1C1DB9}" type="pres">
      <dgm:prSet presAssocID="{BFB49C37-656C-4D5A-A5EE-9B4C07B36A18}" presName="vert1" presStyleCnt="0"/>
      <dgm:spPr/>
    </dgm:pt>
    <dgm:pt modelId="{2AB637D7-2627-4AA3-BC66-3EA254AFE700}" type="pres">
      <dgm:prSet presAssocID="{276665C2-80BB-4810-8925-64F644008054}" presName="thickLine" presStyleLbl="alignNode1" presStyleIdx="3" presStyleCnt="4"/>
      <dgm:spPr/>
    </dgm:pt>
    <dgm:pt modelId="{DD2C1040-6A29-44AD-AE82-473C9EE753DE}" type="pres">
      <dgm:prSet presAssocID="{276665C2-80BB-4810-8925-64F644008054}" presName="horz1" presStyleCnt="0"/>
      <dgm:spPr/>
    </dgm:pt>
    <dgm:pt modelId="{772A8DE6-A357-4F32-9438-BFBE7685F2E1}" type="pres">
      <dgm:prSet presAssocID="{276665C2-80BB-4810-8925-64F644008054}" presName="tx1" presStyleLbl="revTx" presStyleIdx="3" presStyleCnt="4"/>
      <dgm:spPr/>
    </dgm:pt>
    <dgm:pt modelId="{F30D020F-86F9-423B-907E-81DF8321CD07}" type="pres">
      <dgm:prSet presAssocID="{276665C2-80BB-4810-8925-64F644008054}" presName="vert1" presStyleCnt="0"/>
      <dgm:spPr/>
    </dgm:pt>
  </dgm:ptLst>
  <dgm:cxnLst>
    <dgm:cxn modelId="{0F691508-D3F0-4E83-AB7C-28CE7173F537}" type="presOf" srcId="{BFB49C37-656C-4D5A-A5EE-9B4C07B36A18}" destId="{9BDE8E7C-60D6-4F76-AB96-6447DAA94C3F}" srcOrd="0" destOrd="0" presId="urn:microsoft.com/office/officeart/2008/layout/LinedList"/>
    <dgm:cxn modelId="{8235DA18-30DB-4692-805E-61A4E58A1149}" type="presOf" srcId="{58ADB808-7352-4AD0-BAA2-F22040251DF6}" destId="{1BACA197-3B1F-4C2B-A6A2-3BE6C0381C11}" srcOrd="0" destOrd="0" presId="urn:microsoft.com/office/officeart/2008/layout/LinedList"/>
    <dgm:cxn modelId="{4208512A-1F20-485E-A6B0-1123ECCCDAEB}" srcId="{0443428A-C00D-4CBE-89AA-F98BBB82D103}" destId="{276665C2-80BB-4810-8925-64F644008054}" srcOrd="3" destOrd="0" parTransId="{FE61B848-ED31-4A49-9777-858351556517}" sibTransId="{0882CB5F-0CBA-4742-A1EC-DBB36E0BABB0}"/>
    <dgm:cxn modelId="{A0D15E2B-ADDB-401C-8D11-43663C6C81C6}" srcId="{0443428A-C00D-4CBE-89AA-F98BBB82D103}" destId="{649FD5D3-5735-4321-929B-FBF48515B25D}" srcOrd="1" destOrd="0" parTransId="{247A4C3F-0F01-4355-BD1D-838FF6F2B9AA}" sibTransId="{6E59645C-AE76-41F3-BD1F-AC898AEE6655}"/>
    <dgm:cxn modelId="{C0E90467-4F30-4254-AFE5-6B4E45B5D79D}" type="presOf" srcId="{276665C2-80BB-4810-8925-64F644008054}" destId="{772A8DE6-A357-4F32-9438-BFBE7685F2E1}" srcOrd="0" destOrd="0" presId="urn:microsoft.com/office/officeart/2008/layout/LinedList"/>
    <dgm:cxn modelId="{42A21081-2F34-41E2-BF38-602428E01EB0}" type="presOf" srcId="{0443428A-C00D-4CBE-89AA-F98BBB82D103}" destId="{64966B8C-DA79-4F3B-B16D-EE3F0B088E13}" srcOrd="0" destOrd="0" presId="urn:microsoft.com/office/officeart/2008/layout/LinedList"/>
    <dgm:cxn modelId="{9BA14782-4352-4F57-B1FE-B5AE1E528622}" type="presOf" srcId="{649FD5D3-5735-4321-929B-FBF48515B25D}" destId="{0B520F43-4CA2-41B2-B192-6242031DC818}" srcOrd="0" destOrd="0" presId="urn:microsoft.com/office/officeart/2008/layout/LinedList"/>
    <dgm:cxn modelId="{7D1DE29C-27B2-4C3B-A9F2-7786870F1E72}" srcId="{0443428A-C00D-4CBE-89AA-F98BBB82D103}" destId="{BFB49C37-656C-4D5A-A5EE-9B4C07B36A18}" srcOrd="2" destOrd="0" parTransId="{FDEA381B-B581-4C40-8D41-8961668B1A1A}" sibTransId="{42A7EC21-0534-4B70-A966-FE3708DAA0DC}"/>
    <dgm:cxn modelId="{779897A5-026A-4DDE-A751-3BBA3901AEED}" srcId="{0443428A-C00D-4CBE-89AA-F98BBB82D103}" destId="{58ADB808-7352-4AD0-BAA2-F22040251DF6}" srcOrd="0" destOrd="0" parTransId="{92EA33DA-46FA-4BB3-B2DB-20CBE5F67828}" sibTransId="{B6E4F532-AAB1-46CA-8388-EDC0FAD454F5}"/>
    <dgm:cxn modelId="{B02F0852-4307-4B12-B69A-EE6AC1F94D58}" type="presParOf" srcId="{64966B8C-DA79-4F3B-B16D-EE3F0B088E13}" destId="{FB3C6494-B381-42C4-A1F5-4BBEDDC77D1A}" srcOrd="0" destOrd="0" presId="urn:microsoft.com/office/officeart/2008/layout/LinedList"/>
    <dgm:cxn modelId="{48542E41-FF33-43EE-80D1-964F9B0A2879}" type="presParOf" srcId="{64966B8C-DA79-4F3B-B16D-EE3F0B088E13}" destId="{EFBFB9EB-4D9F-4527-8D75-D97CE8496E53}" srcOrd="1" destOrd="0" presId="urn:microsoft.com/office/officeart/2008/layout/LinedList"/>
    <dgm:cxn modelId="{57E272F3-B974-4DFC-83A6-0A49A9959490}" type="presParOf" srcId="{EFBFB9EB-4D9F-4527-8D75-D97CE8496E53}" destId="{1BACA197-3B1F-4C2B-A6A2-3BE6C0381C11}" srcOrd="0" destOrd="0" presId="urn:microsoft.com/office/officeart/2008/layout/LinedList"/>
    <dgm:cxn modelId="{8085BBC8-3C7A-4E19-9F09-C6A54F62B85A}" type="presParOf" srcId="{EFBFB9EB-4D9F-4527-8D75-D97CE8496E53}" destId="{DB17AC65-5233-45E8-A59D-CD054818AB08}" srcOrd="1" destOrd="0" presId="urn:microsoft.com/office/officeart/2008/layout/LinedList"/>
    <dgm:cxn modelId="{7264B89B-D29A-45AA-BE02-34E41A0100E4}" type="presParOf" srcId="{64966B8C-DA79-4F3B-B16D-EE3F0B088E13}" destId="{B356AF0A-527E-4E88-AAEE-632F26F68C8C}" srcOrd="2" destOrd="0" presId="urn:microsoft.com/office/officeart/2008/layout/LinedList"/>
    <dgm:cxn modelId="{37063775-D7F2-4FB7-B33A-CEAB4BF29590}" type="presParOf" srcId="{64966B8C-DA79-4F3B-B16D-EE3F0B088E13}" destId="{4D6166E4-F81A-4451-9056-D73EF5992389}" srcOrd="3" destOrd="0" presId="urn:microsoft.com/office/officeart/2008/layout/LinedList"/>
    <dgm:cxn modelId="{AFA691B7-3029-4C0E-9005-647BE1B9C5E6}" type="presParOf" srcId="{4D6166E4-F81A-4451-9056-D73EF5992389}" destId="{0B520F43-4CA2-41B2-B192-6242031DC818}" srcOrd="0" destOrd="0" presId="urn:microsoft.com/office/officeart/2008/layout/LinedList"/>
    <dgm:cxn modelId="{331A75D9-6052-4D39-999F-83E9133A7EEA}" type="presParOf" srcId="{4D6166E4-F81A-4451-9056-D73EF5992389}" destId="{8CD0EA16-BE06-4886-A497-12424B3BCA09}" srcOrd="1" destOrd="0" presId="urn:microsoft.com/office/officeart/2008/layout/LinedList"/>
    <dgm:cxn modelId="{CC09F4BC-552C-4BF4-B1FC-21550195A7A6}" type="presParOf" srcId="{64966B8C-DA79-4F3B-B16D-EE3F0B088E13}" destId="{5B9BFD94-A90F-4AEF-BEFF-8BA5E82B4DD6}" srcOrd="4" destOrd="0" presId="urn:microsoft.com/office/officeart/2008/layout/LinedList"/>
    <dgm:cxn modelId="{882E973A-9331-42D3-A517-40C7A1E0236B}" type="presParOf" srcId="{64966B8C-DA79-4F3B-B16D-EE3F0B088E13}" destId="{D4F0B0A1-190B-46CE-AFCB-5BA358086911}" srcOrd="5" destOrd="0" presId="urn:microsoft.com/office/officeart/2008/layout/LinedList"/>
    <dgm:cxn modelId="{081FD305-0FC8-4EDE-AF31-A16EA34C4C7E}" type="presParOf" srcId="{D4F0B0A1-190B-46CE-AFCB-5BA358086911}" destId="{9BDE8E7C-60D6-4F76-AB96-6447DAA94C3F}" srcOrd="0" destOrd="0" presId="urn:microsoft.com/office/officeart/2008/layout/LinedList"/>
    <dgm:cxn modelId="{29E8D601-1197-4AAF-834A-F01E0F592DFC}" type="presParOf" srcId="{D4F0B0A1-190B-46CE-AFCB-5BA358086911}" destId="{F6F95E4E-B770-4E1A-9475-3A8A7E1C1DB9}" srcOrd="1" destOrd="0" presId="urn:microsoft.com/office/officeart/2008/layout/LinedList"/>
    <dgm:cxn modelId="{92961096-C65A-4337-B49A-9A91EDAF2670}" type="presParOf" srcId="{64966B8C-DA79-4F3B-B16D-EE3F0B088E13}" destId="{2AB637D7-2627-4AA3-BC66-3EA254AFE700}" srcOrd="6" destOrd="0" presId="urn:microsoft.com/office/officeart/2008/layout/LinedList"/>
    <dgm:cxn modelId="{46A457E1-8202-4911-8839-A607D9B4BB4A}" type="presParOf" srcId="{64966B8C-DA79-4F3B-B16D-EE3F0B088E13}" destId="{DD2C1040-6A29-44AD-AE82-473C9EE753DE}" srcOrd="7" destOrd="0" presId="urn:microsoft.com/office/officeart/2008/layout/LinedList"/>
    <dgm:cxn modelId="{E1B0F0C3-3958-40F2-B039-4ADB3C2D6C36}" type="presParOf" srcId="{DD2C1040-6A29-44AD-AE82-473C9EE753DE}" destId="{772A8DE6-A357-4F32-9438-BFBE7685F2E1}" srcOrd="0" destOrd="0" presId="urn:microsoft.com/office/officeart/2008/layout/LinedList"/>
    <dgm:cxn modelId="{FF581B00-32A1-46CB-A1C0-DFF26961FC5C}" type="presParOf" srcId="{DD2C1040-6A29-44AD-AE82-473C9EE753DE}" destId="{F30D020F-86F9-423B-907E-81DF8321CD0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C6494-B381-42C4-A1F5-4BBEDDC77D1A}">
      <dsp:nvSpPr>
        <dsp:cNvPr id="0" name=""/>
        <dsp:cNvSpPr/>
      </dsp:nvSpPr>
      <dsp:spPr>
        <a:xfrm>
          <a:off x="0" y="0"/>
          <a:ext cx="6692748"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BACA197-3B1F-4C2B-A6A2-3BE6C0381C11}">
      <dsp:nvSpPr>
        <dsp:cNvPr id="0" name=""/>
        <dsp:cNvSpPr/>
      </dsp:nvSpPr>
      <dsp:spPr>
        <a:xfrm>
          <a:off x="0" y="0"/>
          <a:ext cx="6692748" cy="1063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Overview</a:t>
          </a:r>
        </a:p>
      </dsp:txBody>
      <dsp:txXfrm>
        <a:off x="0" y="0"/>
        <a:ext cx="6692748" cy="1063755"/>
      </dsp:txXfrm>
    </dsp:sp>
    <dsp:sp modelId="{B356AF0A-527E-4E88-AAEE-632F26F68C8C}">
      <dsp:nvSpPr>
        <dsp:cNvPr id="0" name=""/>
        <dsp:cNvSpPr/>
      </dsp:nvSpPr>
      <dsp:spPr>
        <a:xfrm>
          <a:off x="0" y="1063755"/>
          <a:ext cx="6692748"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B520F43-4CA2-41B2-B192-6242031DC818}">
      <dsp:nvSpPr>
        <dsp:cNvPr id="0" name=""/>
        <dsp:cNvSpPr/>
      </dsp:nvSpPr>
      <dsp:spPr>
        <a:xfrm>
          <a:off x="0" y="1063755"/>
          <a:ext cx="6692748" cy="1063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SageMaker Notebook instance</a:t>
          </a:r>
        </a:p>
      </dsp:txBody>
      <dsp:txXfrm>
        <a:off x="0" y="1063755"/>
        <a:ext cx="6692748" cy="1063755"/>
      </dsp:txXfrm>
    </dsp:sp>
    <dsp:sp modelId="{5B9BFD94-A90F-4AEF-BEFF-8BA5E82B4DD6}">
      <dsp:nvSpPr>
        <dsp:cNvPr id="0" name=""/>
        <dsp:cNvSpPr/>
      </dsp:nvSpPr>
      <dsp:spPr>
        <a:xfrm>
          <a:off x="0" y="2127511"/>
          <a:ext cx="6692748"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BDE8E7C-60D6-4F76-AB96-6447DAA94C3F}">
      <dsp:nvSpPr>
        <dsp:cNvPr id="0" name=""/>
        <dsp:cNvSpPr/>
      </dsp:nvSpPr>
      <dsp:spPr>
        <a:xfrm>
          <a:off x="0" y="2127511"/>
          <a:ext cx="6692748" cy="1063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SageMaker Autopilot</a:t>
          </a:r>
        </a:p>
      </dsp:txBody>
      <dsp:txXfrm>
        <a:off x="0" y="2127511"/>
        <a:ext cx="6692748" cy="1063755"/>
      </dsp:txXfrm>
    </dsp:sp>
    <dsp:sp modelId="{2AB637D7-2627-4AA3-BC66-3EA254AFE700}">
      <dsp:nvSpPr>
        <dsp:cNvPr id="0" name=""/>
        <dsp:cNvSpPr/>
      </dsp:nvSpPr>
      <dsp:spPr>
        <a:xfrm>
          <a:off x="0" y="3191267"/>
          <a:ext cx="6692748"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72A8DE6-A357-4F32-9438-BFBE7685F2E1}">
      <dsp:nvSpPr>
        <dsp:cNvPr id="0" name=""/>
        <dsp:cNvSpPr/>
      </dsp:nvSpPr>
      <dsp:spPr>
        <a:xfrm>
          <a:off x="0" y="3191267"/>
          <a:ext cx="6692748" cy="1063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Conclusion</a:t>
          </a:r>
        </a:p>
      </dsp:txBody>
      <dsp:txXfrm>
        <a:off x="0" y="3191267"/>
        <a:ext cx="6692748" cy="10637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1C96A-D150-4999-8F79-D8D3FC3D1802}"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2F3F9-5C9E-496A-9C60-D9CD2D3EF0BD}" type="slidenum">
              <a:rPr lang="en-US" smtClean="0"/>
              <a:t>‹#›</a:t>
            </a:fld>
            <a:endParaRPr lang="en-US"/>
          </a:p>
        </p:txBody>
      </p:sp>
    </p:spTree>
    <p:extLst>
      <p:ext uri="{BB962C8B-B14F-4D97-AF65-F5344CB8AC3E}">
        <p14:creationId xmlns:p14="http://schemas.microsoft.com/office/powerpoint/2010/main" val="103476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sagemaker/latest/APIReference/API_CreatePresignedNotebookInstanceUrl.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1</a:t>
            </a:fld>
            <a:endParaRPr lang="en-US"/>
          </a:p>
        </p:txBody>
      </p:sp>
    </p:spTree>
    <p:extLst>
      <p:ext uri="{BB962C8B-B14F-4D97-AF65-F5344CB8AC3E}">
        <p14:creationId xmlns:p14="http://schemas.microsoft.com/office/powerpoint/2010/main" val="288990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6191F"/>
                </a:solidFill>
                <a:effectLst/>
                <a:latin typeface="Amazon Ember"/>
              </a:rPr>
              <a:t>Evaluating the model</a:t>
            </a:r>
            <a:r>
              <a:rPr lang="en-US" b="0" i="0" dirty="0">
                <a:solidFill>
                  <a:srgbClr val="16191F"/>
                </a:solidFill>
                <a:effectLst/>
                <a:latin typeface="Amazon Ember"/>
              </a:rPr>
              <a:t>—After you've trained your model, you evaluate it to determine whether the accuracy of the inferences is acceptable. In </a:t>
            </a:r>
            <a:r>
              <a:rPr lang="en-US" b="0" i="0" dirty="0" err="1">
                <a:solidFill>
                  <a:srgbClr val="16191F"/>
                </a:solidFill>
                <a:effectLst/>
                <a:latin typeface="Amazon Ember"/>
              </a:rPr>
              <a:t>SageMaker</a:t>
            </a:r>
            <a:r>
              <a:rPr lang="en-US" b="0" i="0" dirty="0">
                <a:solidFill>
                  <a:srgbClr val="16191F"/>
                </a:solidFill>
                <a:effectLst/>
                <a:latin typeface="Amazon Ember"/>
              </a:rPr>
              <a:t>, you use either the AWS SDK for Python (Boto) or the high-level Python library that </a:t>
            </a:r>
            <a:r>
              <a:rPr lang="en-US" b="0" i="0" dirty="0" err="1">
                <a:solidFill>
                  <a:srgbClr val="16191F"/>
                </a:solidFill>
                <a:effectLst/>
                <a:latin typeface="Amazon Ember"/>
              </a:rPr>
              <a:t>SageMaker</a:t>
            </a:r>
            <a:r>
              <a:rPr lang="en-US" b="0" i="0" dirty="0">
                <a:solidFill>
                  <a:srgbClr val="16191F"/>
                </a:solidFill>
                <a:effectLst/>
                <a:latin typeface="Amazon Ember"/>
              </a:rPr>
              <a:t> provides to send requests to the model for inferences.</a:t>
            </a:r>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3</a:t>
            </a:fld>
            <a:endParaRPr lang="en-US"/>
          </a:p>
        </p:txBody>
      </p:sp>
    </p:spTree>
    <p:extLst>
      <p:ext uri="{BB962C8B-B14F-4D97-AF65-F5344CB8AC3E}">
        <p14:creationId xmlns:p14="http://schemas.microsoft.com/office/powerpoint/2010/main" val="17463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Arial" panose="020B0604020202020204" pitchFamily="34" charset="0"/>
              </a:rPr>
              <a:t>configure the environment</a:t>
            </a:r>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4</a:t>
            </a:fld>
            <a:endParaRPr lang="en-US"/>
          </a:p>
        </p:txBody>
      </p:sp>
    </p:spTree>
    <p:extLst>
      <p:ext uri="{BB962C8B-B14F-4D97-AF65-F5344CB8AC3E}">
        <p14:creationId xmlns:p14="http://schemas.microsoft.com/office/powerpoint/2010/main" val="134485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51515"/>
                </a:solidFill>
                <a:effectLst/>
                <a:latin typeface="-apple-system"/>
              </a:rPr>
              <a:t>AWS Elastic Block Store </a:t>
            </a:r>
            <a:r>
              <a:rPr lang="en-US" dirty="0"/>
              <a:t>EBS: store data volume: default 5GB; </a:t>
            </a:r>
            <a:r>
              <a:rPr lang="en-US" b="0" i="0" dirty="0">
                <a:solidFill>
                  <a:srgbClr val="16191F"/>
                </a:solidFill>
                <a:effectLst/>
                <a:latin typeface="Amazon Ember"/>
              </a:rPr>
              <a:t>An </a:t>
            </a:r>
            <a:r>
              <a:rPr lang="en-US" b="0" i="1" dirty="0">
                <a:solidFill>
                  <a:srgbClr val="16191F"/>
                </a:solidFill>
                <a:effectLst/>
                <a:latin typeface="Amazon Ember"/>
              </a:rPr>
              <a:t>Amazon </a:t>
            </a:r>
            <a:r>
              <a:rPr lang="en-US" b="0" i="1" dirty="0" err="1">
                <a:solidFill>
                  <a:srgbClr val="16191F"/>
                </a:solidFill>
                <a:effectLst/>
                <a:latin typeface="Amazon Ember"/>
              </a:rPr>
              <a:t>SageMaker</a:t>
            </a:r>
            <a:r>
              <a:rPr lang="en-US" b="0" i="1" dirty="0">
                <a:solidFill>
                  <a:srgbClr val="16191F"/>
                </a:solidFill>
                <a:effectLst/>
                <a:latin typeface="Amazon Ember"/>
              </a:rPr>
              <a:t> notebook instance</a:t>
            </a:r>
            <a:r>
              <a:rPr lang="en-US" b="0" i="0" dirty="0">
                <a:solidFill>
                  <a:srgbClr val="16191F"/>
                </a:solidFill>
                <a:effectLst/>
                <a:latin typeface="Amazon Ember"/>
              </a:rPr>
              <a:t> is a ML compute instance running the </a:t>
            </a:r>
            <a:r>
              <a:rPr lang="en-US" b="0" i="0" dirty="0" err="1">
                <a:solidFill>
                  <a:srgbClr val="16191F"/>
                </a:solidFill>
                <a:effectLst/>
                <a:latin typeface="Amazon Ember"/>
              </a:rPr>
              <a:t>Jupyter</a:t>
            </a:r>
            <a:r>
              <a:rPr lang="en-US" b="0" i="0" dirty="0">
                <a:solidFill>
                  <a:srgbClr val="16191F"/>
                </a:solidFill>
                <a:effectLst/>
                <a:latin typeface="Amazon Ember"/>
              </a:rPr>
              <a:t> Notebook App. </a:t>
            </a:r>
            <a:r>
              <a:rPr lang="en-US" b="0" i="0" dirty="0" err="1">
                <a:solidFill>
                  <a:srgbClr val="16191F"/>
                </a:solidFill>
                <a:effectLst/>
                <a:latin typeface="Amazon Ember"/>
              </a:rPr>
              <a:t>SageMaker</a:t>
            </a:r>
            <a:r>
              <a:rPr lang="en-US" b="0" i="0" dirty="0">
                <a:solidFill>
                  <a:srgbClr val="16191F"/>
                </a:solidFill>
                <a:effectLst/>
                <a:latin typeface="Amazon Ember"/>
              </a:rPr>
              <a:t> manages creating the instance and related resources. Use </a:t>
            </a:r>
            <a:r>
              <a:rPr lang="en-US" b="0" i="0" dirty="0" err="1">
                <a:solidFill>
                  <a:srgbClr val="16191F"/>
                </a:solidFill>
                <a:effectLst/>
                <a:latin typeface="Amazon Ember"/>
              </a:rPr>
              <a:t>Jupyter</a:t>
            </a:r>
            <a:r>
              <a:rPr lang="en-US" b="0" i="0" dirty="0">
                <a:solidFill>
                  <a:srgbClr val="16191F"/>
                </a:solidFill>
                <a:effectLst/>
                <a:latin typeface="Amazon Ember"/>
              </a:rPr>
              <a:t> notebooks in your notebook instance to prepare and process data, write code to train models, deploy models to </a:t>
            </a:r>
            <a:r>
              <a:rPr lang="en-US" b="0" i="0" dirty="0" err="1">
                <a:solidFill>
                  <a:srgbClr val="16191F"/>
                </a:solidFill>
                <a:effectLst/>
                <a:latin typeface="Amazon Ember"/>
              </a:rPr>
              <a:t>SageMaker</a:t>
            </a:r>
            <a:r>
              <a:rPr lang="en-US" b="0" i="0" dirty="0">
                <a:solidFill>
                  <a:srgbClr val="16191F"/>
                </a:solidFill>
                <a:effectLst/>
                <a:latin typeface="Amazon Ember"/>
              </a:rPr>
              <a:t> hosting, and test or validate your models.</a:t>
            </a:r>
          </a:p>
          <a:p>
            <a:r>
              <a:rPr lang="en-US" b="0" i="0" dirty="0">
                <a:solidFill>
                  <a:srgbClr val="16191F"/>
                </a:solidFill>
                <a:effectLst/>
                <a:latin typeface="Amazon Ember"/>
              </a:rPr>
              <a:t>The console uses your sign-in credentials to send a </a:t>
            </a:r>
            <a:r>
              <a:rPr lang="en-US" b="0" i="0" u="none" strike="noStrike" dirty="0">
                <a:effectLst/>
                <a:latin typeface="Amazon Ember"/>
                <a:hlinkClick r:id="rId3"/>
              </a:rPr>
              <a:t>  </a:t>
            </a:r>
            <a:r>
              <a:rPr lang="en-US" b="0" i="0" u="none" strike="noStrike" dirty="0" err="1">
                <a:effectLst/>
                <a:latin typeface="Amazon Ember"/>
                <a:hlinkClick r:id="rId3"/>
              </a:rPr>
              <a:t>CreatePresignedNotebookInstanceUrl</a:t>
            </a:r>
            <a:r>
              <a:rPr lang="en-US" b="0" i="0" dirty="0">
                <a:solidFill>
                  <a:srgbClr val="16191F"/>
                </a:solidFill>
                <a:effectLst/>
                <a:latin typeface="Amazon Ember"/>
              </a:rPr>
              <a:t> API request to </a:t>
            </a:r>
            <a:r>
              <a:rPr lang="en-US" b="0" i="0" dirty="0" err="1">
                <a:solidFill>
                  <a:srgbClr val="16191F"/>
                </a:solidFill>
                <a:effectLst/>
                <a:latin typeface="Amazon Ember"/>
              </a:rPr>
              <a:t>SageMaker</a:t>
            </a:r>
            <a:r>
              <a:rPr lang="en-US" b="0" i="0" dirty="0">
                <a:solidFill>
                  <a:srgbClr val="16191F"/>
                </a:solidFill>
                <a:effectLst/>
                <a:latin typeface="Amazon Ember"/>
              </a:rPr>
              <a:t>. </a:t>
            </a:r>
            <a:r>
              <a:rPr lang="en-US" b="0" i="0" dirty="0" err="1">
                <a:solidFill>
                  <a:srgbClr val="16191F"/>
                </a:solidFill>
                <a:effectLst/>
                <a:latin typeface="Amazon Ember"/>
              </a:rPr>
              <a:t>SageMaker</a:t>
            </a:r>
            <a:r>
              <a:rPr lang="en-US" b="0" i="0" dirty="0">
                <a:solidFill>
                  <a:srgbClr val="16191F"/>
                </a:solidFill>
                <a:effectLst/>
                <a:latin typeface="Amazon Ember"/>
              </a:rPr>
              <a:t> returns the URL for your notebook instance, and the console opens the URL in another browser tab and displays the </a:t>
            </a:r>
            <a:r>
              <a:rPr lang="en-US" b="0" i="0" dirty="0" err="1">
                <a:solidFill>
                  <a:srgbClr val="16191F"/>
                </a:solidFill>
                <a:effectLst/>
                <a:latin typeface="Amazon Ember"/>
              </a:rPr>
              <a:t>Jupyter</a:t>
            </a:r>
            <a:r>
              <a:rPr lang="en-US" b="0" i="0" dirty="0">
                <a:solidFill>
                  <a:srgbClr val="16191F"/>
                </a:solidFill>
                <a:effectLst/>
                <a:latin typeface="Amazon Ember"/>
              </a:rPr>
              <a:t> notebook dashboard.</a:t>
            </a:r>
          </a:p>
          <a:p>
            <a:r>
              <a:rPr lang="en-US" b="0" i="0" dirty="0">
                <a:solidFill>
                  <a:srgbClr val="16191F"/>
                </a:solidFill>
                <a:effectLst/>
                <a:latin typeface="Amazon Ember"/>
              </a:rPr>
              <a:t>For </a:t>
            </a:r>
            <a:r>
              <a:rPr lang="en-US" b="1" i="0" dirty="0">
                <a:solidFill>
                  <a:srgbClr val="16191F"/>
                </a:solidFill>
                <a:effectLst/>
                <a:latin typeface="Amazon Ember"/>
              </a:rPr>
              <a:t>IAM role</a:t>
            </a:r>
            <a:r>
              <a:rPr lang="en-US" b="0" i="0" dirty="0">
                <a:solidFill>
                  <a:srgbClr val="16191F"/>
                </a:solidFill>
                <a:effectLst/>
                <a:latin typeface="Amazon Ember"/>
              </a:rPr>
              <a:t>, choose </a:t>
            </a:r>
            <a:r>
              <a:rPr lang="en-US" b="1" i="0" dirty="0">
                <a:solidFill>
                  <a:srgbClr val="16191F"/>
                </a:solidFill>
                <a:effectLst/>
                <a:latin typeface="Amazon Ember"/>
              </a:rPr>
              <a:t>Create a new role</a:t>
            </a:r>
            <a:r>
              <a:rPr lang="en-US" b="0" i="0" dirty="0">
                <a:solidFill>
                  <a:srgbClr val="16191F"/>
                </a:solidFill>
                <a:effectLst/>
                <a:latin typeface="Amazon Ember"/>
              </a:rPr>
              <a:t>, and then choose </a:t>
            </a:r>
            <a:r>
              <a:rPr lang="en-US" b="1" i="0" dirty="0">
                <a:solidFill>
                  <a:srgbClr val="16191F"/>
                </a:solidFill>
                <a:effectLst/>
                <a:latin typeface="Amazon Ember"/>
              </a:rPr>
              <a:t>Create role</a:t>
            </a:r>
            <a:r>
              <a:rPr lang="en-US" b="0" i="0" dirty="0">
                <a:solidFill>
                  <a:srgbClr val="16191F"/>
                </a:solidFill>
                <a:effectLst/>
                <a:latin typeface="Amazon Ember"/>
              </a:rPr>
              <a:t>. This IAM role automatically gets permissions to access any S3 bucket that has </a:t>
            </a:r>
            <a:r>
              <a:rPr lang="en-US" dirty="0" err="1"/>
              <a:t>sagemaker</a:t>
            </a:r>
            <a:r>
              <a:rPr lang="en-US" b="0" i="0" dirty="0">
                <a:solidFill>
                  <a:srgbClr val="16191F"/>
                </a:solidFill>
                <a:effectLst/>
                <a:latin typeface="Amazon Ember"/>
              </a:rPr>
              <a:t> in the name. It gets these permissions through the </a:t>
            </a:r>
            <a:r>
              <a:rPr lang="en-US" dirty="0" err="1"/>
              <a:t>AmazonSageMakerFullAccess</a:t>
            </a:r>
            <a:r>
              <a:rPr lang="en-US" b="0" i="0" dirty="0">
                <a:solidFill>
                  <a:srgbClr val="16191F"/>
                </a:solidFill>
                <a:effectLst/>
                <a:latin typeface="Amazon Ember"/>
              </a:rPr>
              <a:t> policy, which </a:t>
            </a:r>
            <a:r>
              <a:rPr lang="en-US" b="0" i="0" dirty="0" err="1">
                <a:solidFill>
                  <a:srgbClr val="16191F"/>
                </a:solidFill>
                <a:effectLst/>
                <a:latin typeface="Amazon Ember"/>
              </a:rPr>
              <a:t>SageMaker</a:t>
            </a:r>
            <a:r>
              <a:rPr lang="en-US" b="0" i="0" dirty="0">
                <a:solidFill>
                  <a:srgbClr val="16191F"/>
                </a:solidFill>
                <a:effectLst/>
                <a:latin typeface="Amazon Ember"/>
              </a:rPr>
              <a:t> attaches to the role.</a:t>
            </a:r>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5</a:t>
            </a:fld>
            <a:endParaRPr lang="en-US"/>
          </a:p>
        </p:txBody>
      </p:sp>
    </p:spTree>
    <p:extLst>
      <p:ext uri="{BB962C8B-B14F-4D97-AF65-F5344CB8AC3E}">
        <p14:creationId xmlns:p14="http://schemas.microsoft.com/office/powerpoint/2010/main" val="124123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Starter account</a:t>
            </a:r>
          </a:p>
          <a:p>
            <a:r>
              <a:rPr lang="en-US" b="0" i="0" dirty="0">
                <a:solidFill>
                  <a:srgbClr val="16191F"/>
                </a:solidFill>
                <a:effectLst/>
                <a:latin typeface="Amazon Ember"/>
              </a:rPr>
              <a:t>Amazon </a:t>
            </a:r>
            <a:r>
              <a:rPr lang="en-US" b="0" i="0" dirty="0" err="1">
                <a:solidFill>
                  <a:srgbClr val="16191F"/>
                </a:solidFill>
                <a:effectLst/>
                <a:latin typeface="Amazon Ember"/>
              </a:rPr>
              <a:t>SageMaker</a:t>
            </a:r>
            <a:r>
              <a:rPr lang="en-US" b="0" i="0" dirty="0">
                <a:solidFill>
                  <a:srgbClr val="16191F"/>
                </a:solidFill>
                <a:effectLst/>
                <a:latin typeface="Amazon Ember"/>
              </a:rPr>
              <a:t> provides a suite of built-in algorithms to help data scientists and machine learning practitioners get started on training and deploying machine learning models quickly. For someone that is new to </a:t>
            </a:r>
            <a:r>
              <a:rPr lang="en-US" b="0" i="0" dirty="0" err="1">
                <a:solidFill>
                  <a:srgbClr val="16191F"/>
                </a:solidFill>
                <a:effectLst/>
                <a:latin typeface="Amazon Ember"/>
              </a:rPr>
              <a:t>SageMaker</a:t>
            </a:r>
            <a:r>
              <a:rPr lang="en-US" b="0" i="0" dirty="0">
                <a:solidFill>
                  <a:srgbClr val="16191F"/>
                </a:solidFill>
                <a:effectLst/>
                <a:latin typeface="Amazon Ember"/>
              </a:rPr>
              <a:t>, choosing the right algorithm for your particular use case can be a challenging task. The following table provides a quick cheat sheet that shows how you can start with an example problem or use case and find an appropriate built-in algorithm offered by </a:t>
            </a:r>
            <a:r>
              <a:rPr lang="en-US" b="0" i="0" dirty="0" err="1">
                <a:solidFill>
                  <a:srgbClr val="16191F"/>
                </a:solidFill>
                <a:effectLst/>
                <a:latin typeface="Amazon Ember"/>
              </a:rPr>
              <a:t>SageMaker</a:t>
            </a:r>
            <a:r>
              <a:rPr lang="en-US" b="0" i="0" dirty="0">
                <a:solidFill>
                  <a:srgbClr val="16191F"/>
                </a:solidFill>
                <a:effectLst/>
                <a:latin typeface="Amazon Ember"/>
              </a:rPr>
              <a:t> that is valid for that problem type. Additional guidance organized by learning paradigms (supervised and unsupervised) and important data domains (text and images) is provided in the sections following the table.</a:t>
            </a:r>
          </a:p>
          <a:p>
            <a:endParaRPr lang="en-US" b="0" i="0" dirty="0">
              <a:solidFill>
                <a:srgbClr val="16191F"/>
              </a:solidFill>
              <a:effectLst/>
              <a:latin typeface="Amazon Ember"/>
            </a:endParaRPr>
          </a:p>
          <a:p>
            <a:r>
              <a:rPr lang="en-US" b="0" i="0" dirty="0">
                <a:solidFill>
                  <a:srgbClr val="16191F"/>
                </a:solidFill>
                <a:effectLst/>
                <a:latin typeface="Amazon Ember"/>
              </a:rPr>
              <a:t>Users get started on training and deploying machine learning models quickly. For someone that is new to </a:t>
            </a:r>
            <a:r>
              <a:rPr lang="en-US" b="0" i="0" dirty="0" err="1">
                <a:solidFill>
                  <a:srgbClr val="16191F"/>
                </a:solidFill>
                <a:effectLst/>
                <a:latin typeface="Amazon Ember"/>
              </a:rPr>
              <a:t>SageMaker</a:t>
            </a:r>
            <a:r>
              <a:rPr lang="en-US" b="0" i="0" dirty="0">
                <a:solidFill>
                  <a:srgbClr val="16191F"/>
                </a:solidFill>
                <a:effectLst/>
                <a:latin typeface="Amazon Ember"/>
              </a:rPr>
              <a:t>, choosing the right algorithm for your particular use case can be a challenging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6191F"/>
                </a:solidFill>
                <a:effectLst/>
                <a:latin typeface="Amazon Ember"/>
              </a:rPr>
              <a:t>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6191F"/>
                </a:solidFill>
                <a:effectLst/>
                <a:latin typeface="Amazon Ember"/>
              </a:rPr>
              <a:t>Unsupervised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6191F"/>
                </a:solidFill>
                <a:effectLst/>
                <a:latin typeface="Amazon Ember"/>
              </a:rPr>
              <a:t>Unsupervised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6191F"/>
                </a:solidFill>
                <a:effectLst/>
                <a:latin typeface="Amazon Ember"/>
              </a:rPr>
              <a:t>Image Processing</a:t>
            </a:r>
          </a:p>
          <a:p>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6</a:t>
            </a:fld>
            <a:endParaRPr lang="en-US"/>
          </a:p>
        </p:txBody>
      </p:sp>
    </p:spTree>
    <p:extLst>
      <p:ext uri="{BB962C8B-B14F-4D97-AF65-F5344CB8AC3E}">
        <p14:creationId xmlns:p14="http://schemas.microsoft.com/office/powerpoint/2010/main" val="2886509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404040"/>
                </a:solidFill>
                <a:effectLst/>
                <a:latin typeface="Lato"/>
              </a:rPr>
              <a:t>eXtreme</a:t>
            </a:r>
            <a:r>
              <a:rPr lang="en-US" b="0" i="0" dirty="0">
                <a:solidFill>
                  <a:srgbClr val="404040"/>
                </a:solidFill>
                <a:effectLst/>
                <a:latin typeface="Lato"/>
              </a:rPr>
              <a:t> Gradient Boosting (</a:t>
            </a:r>
            <a:r>
              <a:rPr lang="en-US" b="0" i="0" dirty="0" err="1">
                <a:solidFill>
                  <a:srgbClr val="404040"/>
                </a:solidFill>
                <a:effectLst/>
                <a:latin typeface="Lato"/>
              </a:rPr>
              <a:t>XGBoost</a:t>
            </a:r>
            <a:r>
              <a:rPr lang="en-US" b="0" i="0" dirty="0">
                <a:solidFill>
                  <a:srgbClr val="404040"/>
                </a:solidFill>
                <a:effectLst/>
                <a:latin typeface="Lato"/>
              </a:rPr>
              <a:t>) is a popular and efficient machine learning algorithm used for regression and classification tasks on tabular datasets. It implements a technique known as gradient boosting on trees, which performs remarkably well in machine learning competitions.</a:t>
            </a:r>
          </a:p>
          <a:p>
            <a:r>
              <a:rPr lang="en-US" b="0" i="0" dirty="0">
                <a:solidFill>
                  <a:srgbClr val="232F3E"/>
                </a:solidFill>
                <a:effectLst/>
                <a:latin typeface="AmazonEmberLight"/>
              </a:rPr>
              <a:t>Amazon Simple Storage Service (Amazon S3) is an object storage service that offers industry-leading scalability,</a:t>
            </a:r>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7</a:t>
            </a:fld>
            <a:endParaRPr lang="en-US"/>
          </a:p>
        </p:txBody>
      </p:sp>
    </p:spTree>
    <p:extLst>
      <p:ext uri="{BB962C8B-B14F-4D97-AF65-F5344CB8AC3E}">
        <p14:creationId xmlns:p14="http://schemas.microsoft.com/office/powerpoint/2010/main" val="2485532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a:rPr>
              <a:t>In a few minutes, Amazon </a:t>
            </a:r>
            <a:r>
              <a:rPr lang="en-US" b="0" i="0" dirty="0" err="1">
                <a:solidFill>
                  <a:srgbClr val="16191F"/>
                </a:solidFill>
                <a:effectLst/>
                <a:latin typeface="Amazon Ember"/>
              </a:rPr>
              <a:t>SageMaker</a:t>
            </a:r>
            <a:r>
              <a:rPr lang="en-US" b="0" i="0" dirty="0">
                <a:solidFill>
                  <a:srgbClr val="16191F"/>
                </a:solidFill>
                <a:effectLst/>
                <a:latin typeface="Amazon Ember"/>
              </a:rPr>
              <a:t> launches an ML compute instance—in this case, a notebook instance—and attaches an ML storage volume to it. The notebook instance has a </a:t>
            </a:r>
            <a:r>
              <a:rPr lang="en-US" b="0" i="0" dirty="0" err="1">
                <a:solidFill>
                  <a:srgbClr val="16191F"/>
                </a:solidFill>
                <a:effectLst/>
                <a:latin typeface="Amazon Ember"/>
              </a:rPr>
              <a:t>preconfig</a:t>
            </a:r>
            <a:endParaRPr lang="en-US" b="0" i="0" dirty="0">
              <a:solidFill>
                <a:srgbClr val="16191F"/>
              </a:solidFill>
              <a:effectLst/>
              <a:latin typeface="Amazon Ember"/>
            </a:endParaRPr>
          </a:p>
          <a:p>
            <a:r>
              <a:rPr lang="en-US" b="0" i="0" dirty="0" err="1">
                <a:solidFill>
                  <a:srgbClr val="16191F"/>
                </a:solidFill>
                <a:effectLst/>
                <a:latin typeface="Amazon Ember"/>
              </a:rPr>
              <a:t>ured</a:t>
            </a:r>
            <a:r>
              <a:rPr lang="en-US" b="0" i="0" dirty="0">
                <a:solidFill>
                  <a:srgbClr val="16191F"/>
                </a:solidFill>
                <a:effectLst/>
                <a:latin typeface="Amazon Ember"/>
              </a:rPr>
              <a:t> </a:t>
            </a:r>
            <a:r>
              <a:rPr lang="en-US" b="0" i="0" dirty="0" err="1">
                <a:solidFill>
                  <a:srgbClr val="16191F"/>
                </a:solidFill>
                <a:effectLst/>
                <a:latin typeface="Amazon Ember"/>
              </a:rPr>
              <a:t>Jupyter</a:t>
            </a:r>
            <a:r>
              <a:rPr lang="en-US" b="0" i="0" dirty="0">
                <a:solidFill>
                  <a:srgbClr val="16191F"/>
                </a:solidFill>
                <a:effectLst/>
                <a:latin typeface="Amazon Ember"/>
              </a:rPr>
              <a:t> notebook server and a set of Anaconda libraries.  </a:t>
            </a:r>
          </a:p>
          <a:p>
            <a:r>
              <a:rPr lang="en-US" b="0" i="0" dirty="0">
                <a:solidFill>
                  <a:srgbClr val="333333"/>
                </a:solidFill>
                <a:effectLst/>
                <a:latin typeface="AmazonEmber"/>
              </a:rPr>
              <a:t>Use containers to quickly scale machine learning models for training and inference and run them close to your data sources on any platform.</a:t>
            </a:r>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8</a:t>
            </a:fld>
            <a:endParaRPr lang="en-US"/>
          </a:p>
        </p:txBody>
      </p:sp>
    </p:spTree>
    <p:extLst>
      <p:ext uri="{BB962C8B-B14F-4D97-AF65-F5344CB8AC3E}">
        <p14:creationId xmlns:p14="http://schemas.microsoft.com/office/powerpoint/2010/main" val="267576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 video and example to old version: </a:t>
            </a:r>
            <a:r>
              <a:rPr lang="en-US" dirty="0" err="1"/>
              <a:t>sagemaker</a:t>
            </a:r>
            <a:r>
              <a:rPr lang="en-US" dirty="0"/>
              <a:t> version 1; The latest version is version 2.x. a lot of function are renamed or </a:t>
            </a:r>
            <a:r>
              <a:rPr lang="en-US" b="0" i="0" dirty="0">
                <a:solidFill>
                  <a:srgbClr val="404040"/>
                </a:solidFill>
                <a:effectLst/>
                <a:latin typeface="Lato"/>
              </a:rPr>
              <a:t>deprecated or be integrated into another class, Syntax difference.</a:t>
            </a:r>
            <a:endParaRPr lang="en-US" dirty="0"/>
          </a:p>
        </p:txBody>
      </p:sp>
      <p:sp>
        <p:nvSpPr>
          <p:cNvPr id="4" name="Slide Number Placeholder 3"/>
          <p:cNvSpPr>
            <a:spLocks noGrp="1"/>
          </p:cNvSpPr>
          <p:nvPr>
            <p:ph type="sldNum" sz="quarter" idx="5"/>
          </p:nvPr>
        </p:nvSpPr>
        <p:spPr/>
        <p:txBody>
          <a:bodyPr/>
          <a:lstStyle/>
          <a:p>
            <a:fld id="{E5A2F3F9-5C9E-496A-9C60-D9CD2D3EF0BD}" type="slidenum">
              <a:rPr lang="en-US" smtClean="0"/>
              <a:t>18</a:t>
            </a:fld>
            <a:endParaRPr lang="en-US"/>
          </a:p>
        </p:txBody>
      </p:sp>
    </p:spTree>
    <p:extLst>
      <p:ext uri="{BB962C8B-B14F-4D97-AF65-F5344CB8AC3E}">
        <p14:creationId xmlns:p14="http://schemas.microsoft.com/office/powerpoint/2010/main" val="2508506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E5E7225-FFB7-4DC4-8723-47082E1439C2}" type="datetimeFigureOut">
              <a:rPr lang="en-US" smtClean="0"/>
              <a:t>5/10/2021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96152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2226231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879799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0666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3307112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E5E7225-FFB7-4DC4-8723-47082E1439C2}"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108762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E5E7225-FFB7-4DC4-8723-47082E1439C2}"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81401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E7225-FFB7-4DC4-8723-47082E1439C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3679785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E7225-FFB7-4DC4-8723-47082E1439C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34351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E7225-FFB7-4DC4-8723-47082E1439C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90414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5E7225-FFB7-4DC4-8723-47082E1439C2}"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183301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338509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5E7225-FFB7-4DC4-8723-47082E1439C2}"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22670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5E7225-FFB7-4DC4-8723-47082E1439C2}"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36139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E7225-FFB7-4DC4-8723-47082E1439C2}"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224372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195855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5E7225-FFB7-4DC4-8723-47082E1439C2}"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F67C9-2FA3-40C4-9D14-0ACE09E4A59D}" type="slidenum">
              <a:rPr lang="en-US" smtClean="0"/>
              <a:t>‹#›</a:t>
            </a:fld>
            <a:endParaRPr lang="en-US"/>
          </a:p>
        </p:txBody>
      </p:sp>
    </p:spTree>
    <p:extLst>
      <p:ext uri="{BB962C8B-B14F-4D97-AF65-F5344CB8AC3E}">
        <p14:creationId xmlns:p14="http://schemas.microsoft.com/office/powerpoint/2010/main" val="129768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E5E7225-FFB7-4DC4-8723-47082E1439C2}" type="datetimeFigureOut">
              <a:rPr lang="en-US" smtClean="0"/>
              <a:t>5/10/2021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4FF67C9-2FA3-40C4-9D14-0ACE09E4A59D}" type="slidenum">
              <a:rPr lang="en-US" smtClean="0"/>
              <a:t>‹#›</a:t>
            </a:fld>
            <a:endParaRPr lang="en-US"/>
          </a:p>
        </p:txBody>
      </p:sp>
    </p:spTree>
    <p:extLst>
      <p:ext uri="{BB962C8B-B14F-4D97-AF65-F5344CB8AC3E}">
        <p14:creationId xmlns:p14="http://schemas.microsoft.com/office/powerpoint/2010/main" val="26406376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hyperlink" Target="https://video.syr.edu/media/t/1_scw6yz6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raphical user interface&#10;&#10;Description automatically generated with medium confidence">
            <a:extLst>
              <a:ext uri="{FF2B5EF4-FFF2-40B4-BE49-F238E27FC236}">
                <a16:creationId xmlns:a16="http://schemas.microsoft.com/office/drawing/2014/main" id="{AC2C71DB-88FA-401D-83E8-2771D5E99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0" t="10000"/>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B08421-6080-4FC3-9B1B-AA61A018B126}"/>
              </a:ext>
            </a:extLst>
          </p:cNvPr>
          <p:cNvSpPr>
            <a:spLocks noGrp="1"/>
          </p:cNvSpPr>
          <p:nvPr>
            <p:ph type="ctrTitle"/>
          </p:nvPr>
        </p:nvSpPr>
        <p:spPr>
          <a:xfrm>
            <a:off x="404553" y="3091928"/>
            <a:ext cx="9078562" cy="2387600"/>
          </a:xfrm>
        </p:spPr>
        <p:txBody>
          <a:bodyPr>
            <a:normAutofit/>
          </a:bodyPr>
          <a:lstStyle/>
          <a:p>
            <a:pPr algn="l"/>
            <a:r>
              <a:rPr lang="en-US" sz="6600" dirty="0"/>
              <a:t>M</a:t>
            </a:r>
            <a:r>
              <a:rPr lang="en-US" altLang="zh-CN" sz="6600" dirty="0"/>
              <a:t>achine learning On AWS: </a:t>
            </a:r>
            <a:r>
              <a:rPr lang="en-US" altLang="zh-CN" sz="6600" dirty="0" err="1"/>
              <a:t>SageMaker</a:t>
            </a:r>
            <a:endParaRPr lang="en-US" sz="6600" dirty="0"/>
          </a:p>
        </p:txBody>
      </p:sp>
      <p:sp>
        <p:nvSpPr>
          <p:cNvPr id="3" name="Subtitle 2">
            <a:extLst>
              <a:ext uri="{FF2B5EF4-FFF2-40B4-BE49-F238E27FC236}">
                <a16:creationId xmlns:a16="http://schemas.microsoft.com/office/drawing/2014/main" id="{B206C61E-1924-4B89-B025-F0596426C526}"/>
              </a:ext>
            </a:extLst>
          </p:cNvPr>
          <p:cNvSpPr>
            <a:spLocks noGrp="1"/>
          </p:cNvSpPr>
          <p:nvPr>
            <p:ph type="subTitle" idx="1"/>
          </p:nvPr>
        </p:nvSpPr>
        <p:spPr>
          <a:xfrm>
            <a:off x="404553" y="5624945"/>
            <a:ext cx="9078562" cy="592975"/>
          </a:xfrm>
        </p:spPr>
        <p:txBody>
          <a:bodyPr anchor="ctr">
            <a:normAutofit/>
          </a:bodyPr>
          <a:lstStyle/>
          <a:p>
            <a:pPr algn="l"/>
            <a:r>
              <a:rPr lang="en-US" dirty="0"/>
              <a:t>Team 9: Zeyang Zhou</a:t>
            </a:r>
          </a:p>
        </p:txBody>
      </p:sp>
    </p:spTree>
    <p:extLst>
      <p:ext uri="{BB962C8B-B14F-4D97-AF65-F5344CB8AC3E}">
        <p14:creationId xmlns:p14="http://schemas.microsoft.com/office/powerpoint/2010/main" val="20650693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2FD4-39E7-44C6-BC4E-44F718942456}"/>
              </a:ext>
            </a:extLst>
          </p:cNvPr>
          <p:cNvSpPr>
            <a:spLocks noGrp="1"/>
          </p:cNvSpPr>
          <p:nvPr>
            <p:ph type="title"/>
          </p:nvPr>
        </p:nvSpPr>
        <p:spPr/>
        <p:txBody>
          <a:bodyPr/>
          <a:lstStyle/>
          <a:p>
            <a:r>
              <a:rPr lang="en-US" altLang="zh-CN" dirty="0"/>
              <a:t>SAGEMAKER </a:t>
            </a:r>
            <a:r>
              <a:rPr lang="en-US" altLang="zh-CN" dirty="0" err="1"/>
              <a:t>aUTOPILOT</a:t>
            </a:r>
            <a:endParaRPr lang="en-US" dirty="0"/>
          </a:p>
        </p:txBody>
      </p:sp>
      <p:sp>
        <p:nvSpPr>
          <p:cNvPr id="3" name="Content Placeholder 2">
            <a:extLst>
              <a:ext uri="{FF2B5EF4-FFF2-40B4-BE49-F238E27FC236}">
                <a16:creationId xmlns:a16="http://schemas.microsoft.com/office/drawing/2014/main" id="{A6767602-1F9F-4BB4-A12C-69821BCA3D00}"/>
              </a:ext>
            </a:extLst>
          </p:cNvPr>
          <p:cNvSpPr>
            <a:spLocks noGrp="1"/>
          </p:cNvSpPr>
          <p:nvPr>
            <p:ph idx="1"/>
          </p:nvPr>
        </p:nvSpPr>
        <p:spPr/>
        <p:txBody>
          <a:bodyPr>
            <a:normAutofit lnSpcReduction="10000"/>
          </a:bodyPr>
          <a:lstStyle/>
          <a:p>
            <a:r>
              <a:rPr lang="en-US" dirty="0"/>
              <a:t>Amazon </a:t>
            </a:r>
            <a:r>
              <a:rPr lang="en-US" dirty="0" err="1"/>
              <a:t>SageMaker</a:t>
            </a:r>
            <a:r>
              <a:rPr lang="en-US" dirty="0"/>
              <a:t> Autopilot is a feature-set that automates key tasks of an automatic machine learning (</a:t>
            </a:r>
            <a:r>
              <a:rPr lang="en-US" dirty="0" err="1"/>
              <a:t>AutoML</a:t>
            </a:r>
            <a:r>
              <a:rPr lang="en-US" dirty="0"/>
              <a:t>) process. It explores your data, selects the algorithms relevant to your problem type, and prepares the data to facilitate model training and tuning. It simplifies your machine learning experience by automating these key tasks that constitute an </a:t>
            </a:r>
            <a:r>
              <a:rPr lang="en-US" dirty="0" err="1"/>
              <a:t>AutoML</a:t>
            </a:r>
            <a:r>
              <a:rPr lang="en-US" dirty="0"/>
              <a:t> process. It ranks all of the optimized models tested by their performance. It finds the best performing model that you can deploy at a fraction of the time normally required.</a:t>
            </a:r>
          </a:p>
        </p:txBody>
      </p:sp>
      <p:pic>
        <p:nvPicPr>
          <p:cNvPr id="3074" name="Picture 2" descr="&#10;      Amazon SageMaker Autopilot使用的AutoML流程概述。&#10;    ">
            <a:extLst>
              <a:ext uri="{FF2B5EF4-FFF2-40B4-BE49-F238E27FC236}">
                <a16:creationId xmlns:a16="http://schemas.microsoft.com/office/drawing/2014/main" id="{E6520210-587D-44D0-A954-4CB8A9680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3" y="2358231"/>
            <a:ext cx="10887075"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3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7F3C-BB18-4282-915A-002F02EA6F0E}"/>
              </a:ext>
            </a:extLst>
          </p:cNvPr>
          <p:cNvSpPr>
            <a:spLocks noGrp="1"/>
          </p:cNvSpPr>
          <p:nvPr>
            <p:ph type="title"/>
          </p:nvPr>
        </p:nvSpPr>
        <p:spPr/>
        <p:txBody>
          <a:bodyPr/>
          <a:lstStyle/>
          <a:p>
            <a:r>
              <a:rPr lang="en-US" dirty="0" err="1"/>
              <a:t>Algoritms</a:t>
            </a:r>
            <a:endParaRPr lang="en-US" dirty="0"/>
          </a:p>
        </p:txBody>
      </p:sp>
      <p:sp>
        <p:nvSpPr>
          <p:cNvPr id="3" name="Content Placeholder 2">
            <a:extLst>
              <a:ext uri="{FF2B5EF4-FFF2-40B4-BE49-F238E27FC236}">
                <a16:creationId xmlns:a16="http://schemas.microsoft.com/office/drawing/2014/main" id="{8FBA5313-464D-4484-B216-B6FBCE16EE97}"/>
              </a:ext>
            </a:extLst>
          </p:cNvPr>
          <p:cNvSpPr>
            <a:spLocks noGrp="1"/>
          </p:cNvSpPr>
          <p:nvPr>
            <p:ph idx="1"/>
          </p:nvPr>
        </p:nvSpPr>
        <p:spPr/>
        <p:txBody>
          <a:bodyPr>
            <a:normAutofit fontScale="77500" lnSpcReduction="20000"/>
          </a:bodyPr>
          <a:lstStyle/>
          <a:p>
            <a:pPr algn="l"/>
            <a:r>
              <a:rPr lang="en-US" b="0" i="0" u="none" strike="noStrike" dirty="0">
                <a:solidFill>
                  <a:srgbClr val="16191F"/>
                </a:solidFill>
                <a:effectLst/>
                <a:latin typeface="Amazon Ember"/>
              </a:rPr>
              <a:t>Autopilot algorithm support</a:t>
            </a:r>
          </a:p>
          <a:p>
            <a:pPr algn="l"/>
            <a:r>
              <a:rPr lang="en-US" b="0" i="0" u="none" strike="noStrike" dirty="0">
                <a:solidFill>
                  <a:srgbClr val="16191F"/>
                </a:solidFill>
                <a:effectLst/>
                <a:latin typeface="Amazon Ember"/>
              </a:rPr>
              <a:t>Autopilot supports three types of machine learning algorithms to address machine learning problems:</a:t>
            </a:r>
          </a:p>
          <a:p>
            <a:pPr algn="l">
              <a:buFont typeface="Arial" panose="020B0604020202020204" pitchFamily="34" charset="0"/>
              <a:buChar char="•"/>
            </a:pPr>
            <a:r>
              <a:rPr lang="en-US" b="0" i="0" u="none" strike="noStrike" dirty="0">
                <a:solidFill>
                  <a:srgbClr val="FFFF00"/>
                </a:solidFill>
                <a:effectLst/>
                <a:latin typeface="inherit"/>
              </a:rPr>
              <a:t>Linear Learner Algorithm</a:t>
            </a:r>
            <a:r>
              <a:rPr lang="en-US" b="0" i="0" u="none" strike="noStrike" dirty="0">
                <a:solidFill>
                  <a:srgbClr val="16191F"/>
                </a:solidFill>
                <a:effectLst/>
                <a:latin typeface="inherit"/>
              </a:rPr>
              <a:t>: a supervised learning algorithms used for solving either classification or regression problems.</a:t>
            </a:r>
          </a:p>
          <a:p>
            <a:pPr algn="l">
              <a:buFont typeface="Arial" panose="020B0604020202020204" pitchFamily="34" charset="0"/>
              <a:buChar char="•"/>
            </a:pPr>
            <a:r>
              <a:rPr lang="en-US" b="0" i="0" u="none" strike="noStrike" dirty="0">
                <a:solidFill>
                  <a:srgbClr val="FFFF00"/>
                </a:solidFill>
                <a:effectLst/>
                <a:latin typeface="inherit"/>
              </a:rPr>
              <a:t>XGBoost Algorithm</a:t>
            </a:r>
            <a:r>
              <a:rPr lang="en-US" b="0" i="0" u="none" strike="noStrike" dirty="0">
                <a:solidFill>
                  <a:srgbClr val="16191F"/>
                </a:solidFill>
                <a:effectLst/>
                <a:latin typeface="inherit"/>
              </a:rPr>
              <a:t>: a supervised learning algorithm that attempts to accurately predict a target variable by combining an ensemble of estimates from a set of simpler and weaker models.</a:t>
            </a:r>
          </a:p>
          <a:p>
            <a:pPr algn="l">
              <a:buFont typeface="Arial" panose="020B0604020202020204" pitchFamily="34" charset="0"/>
              <a:buChar char="•"/>
            </a:pPr>
            <a:r>
              <a:rPr lang="en-US" b="0" i="0" u="none" strike="noStrike" dirty="0">
                <a:solidFill>
                  <a:srgbClr val="FFFF00"/>
                </a:solidFill>
                <a:effectLst/>
                <a:latin typeface="inherit"/>
              </a:rPr>
              <a:t>Deep Learning Algorithm</a:t>
            </a:r>
            <a:r>
              <a:rPr lang="en-US" b="0" i="0" u="none" strike="noStrike" dirty="0">
                <a:solidFill>
                  <a:srgbClr val="16191F"/>
                </a:solidFill>
                <a:effectLst/>
                <a:latin typeface="inherit"/>
              </a:rPr>
              <a:t>: multilayer perceptron (MLP), a feedforward artificial neural network that can handle data that is not linear separable.</a:t>
            </a:r>
          </a:p>
          <a:p>
            <a:endParaRPr lang="en-US" dirty="0"/>
          </a:p>
        </p:txBody>
      </p:sp>
    </p:spTree>
    <p:extLst>
      <p:ext uri="{BB962C8B-B14F-4D97-AF65-F5344CB8AC3E}">
        <p14:creationId xmlns:p14="http://schemas.microsoft.com/office/powerpoint/2010/main" val="309429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F80E-426F-4116-8496-8C4E5E06255F}"/>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3FB4413E-8401-4F6C-9125-4791E18ECF11}"/>
              </a:ext>
            </a:extLst>
          </p:cNvPr>
          <p:cNvSpPr>
            <a:spLocks noGrp="1"/>
          </p:cNvSpPr>
          <p:nvPr>
            <p:ph idx="1"/>
          </p:nvPr>
        </p:nvSpPr>
        <p:spPr>
          <a:xfrm>
            <a:off x="1141412" y="2097088"/>
            <a:ext cx="9905999" cy="3694113"/>
          </a:xfrm>
        </p:spPr>
        <p:txBody>
          <a:bodyPr>
            <a:normAutofit fontScale="55000" lnSpcReduction="20000"/>
          </a:bodyPr>
          <a:lstStyle/>
          <a:p>
            <a:pPr marL="0" indent="0" algn="l">
              <a:buNone/>
            </a:pPr>
            <a:r>
              <a:rPr lang="en-US" b="1" i="0" u="none" strike="noStrike" dirty="0">
                <a:solidFill>
                  <a:srgbClr val="16191F"/>
                </a:solidFill>
                <a:effectLst/>
                <a:latin typeface="Amazon Ember"/>
              </a:rPr>
              <a:t>Regression</a:t>
            </a:r>
          </a:p>
          <a:p>
            <a:pPr algn="l"/>
            <a:r>
              <a:rPr lang="en-US" b="0" i="0" u="none" strike="noStrike" dirty="0">
                <a:solidFill>
                  <a:srgbClr val="16191F"/>
                </a:solidFill>
                <a:effectLst/>
                <a:latin typeface="Amazon Ember"/>
              </a:rPr>
              <a:t>Regression estimates the values of a dependent target variable based on one or more other variables or attributes that are correlated with it. An example is the prediction of house prices using features like the number of bathrooms and bedrooms, square footage of the house and garden. Regression analysis can create a model that takes one or more of these features as an input and predicts the price of a house.</a:t>
            </a:r>
          </a:p>
          <a:p>
            <a:pPr marL="0" indent="0" algn="l">
              <a:buNone/>
            </a:pPr>
            <a:r>
              <a:rPr lang="en-US" b="1" i="0" u="none" strike="noStrike" dirty="0">
                <a:solidFill>
                  <a:srgbClr val="16191F"/>
                </a:solidFill>
                <a:effectLst/>
                <a:latin typeface="Amazon Ember"/>
              </a:rPr>
              <a:t>Binary classification</a:t>
            </a:r>
          </a:p>
          <a:p>
            <a:pPr algn="l"/>
            <a:r>
              <a:rPr lang="en-US" b="0" i="0" u="none" strike="noStrike" dirty="0">
                <a:solidFill>
                  <a:srgbClr val="16191F"/>
                </a:solidFill>
                <a:effectLst/>
                <a:latin typeface="Amazon Ember"/>
              </a:rPr>
              <a:t>Binary classification is a type of supervised learning that assigns an individual to one of two predefined and mutually exclusive classes based on their attributes. It is supervised because the models are trained using examples where the attributes are provided with correctly labelled objects. A medical diagnosis for whether an individual has a disease or not based on the results of diagnostic tests is an example of binary classification.</a:t>
            </a:r>
          </a:p>
          <a:p>
            <a:pPr marL="0" indent="0" algn="l">
              <a:buNone/>
            </a:pPr>
            <a:r>
              <a:rPr lang="en-US" b="1" i="0" u="none" strike="noStrike" dirty="0">
                <a:solidFill>
                  <a:srgbClr val="16191F"/>
                </a:solidFill>
                <a:effectLst/>
                <a:latin typeface="Amazon Ember"/>
              </a:rPr>
              <a:t>Multiclass classification</a:t>
            </a:r>
          </a:p>
          <a:p>
            <a:pPr algn="l"/>
            <a:r>
              <a:rPr lang="en-US" b="0" i="0" u="none" strike="noStrike" dirty="0">
                <a:solidFill>
                  <a:srgbClr val="16191F"/>
                </a:solidFill>
                <a:effectLst/>
                <a:latin typeface="Amazon Ember"/>
              </a:rPr>
              <a:t>Multiclass classification is a type of supervised learning that assigns an individual to one of several classes based on their attributes. It is supervised because the models are trained using examples where the attributes are provided with correctly labelled objects. An example is the prediction of the topic most relevant to a text document. A document may be classified as being about, say, religion or politics or finance, or about one of several other predefined topic classes.</a:t>
            </a:r>
          </a:p>
          <a:p>
            <a:endParaRPr lang="en-US" dirty="0"/>
          </a:p>
        </p:txBody>
      </p:sp>
    </p:spTree>
    <p:extLst>
      <p:ext uri="{BB962C8B-B14F-4D97-AF65-F5344CB8AC3E}">
        <p14:creationId xmlns:p14="http://schemas.microsoft.com/office/powerpoint/2010/main" val="41224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 name="Group 1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5FBC73C3-A71C-433A-9D6D-87DC405EC821}"/>
              </a:ext>
            </a:extLst>
          </p:cNvPr>
          <p:cNvSpPr>
            <a:spLocks noGrp="1"/>
          </p:cNvSpPr>
          <p:nvPr>
            <p:ph type="title"/>
          </p:nvPr>
        </p:nvSpPr>
        <p:spPr>
          <a:xfrm>
            <a:off x="6945353" y="618518"/>
            <a:ext cx="4413736" cy="1478570"/>
          </a:xfrm>
        </p:spPr>
        <p:txBody>
          <a:bodyPr>
            <a:normAutofit/>
          </a:bodyPr>
          <a:lstStyle/>
          <a:p>
            <a:r>
              <a:rPr lang="en-US" dirty="0"/>
              <a:t>PROS AND CONS</a:t>
            </a:r>
          </a:p>
        </p:txBody>
      </p:sp>
      <p:pic>
        <p:nvPicPr>
          <p:cNvPr id="5" name="Picture 4">
            <a:extLst>
              <a:ext uri="{FF2B5EF4-FFF2-40B4-BE49-F238E27FC236}">
                <a16:creationId xmlns:a16="http://schemas.microsoft.com/office/drawing/2014/main" id="{64AFCDE2-F296-4EB5-B36E-B6763B04A49C}"/>
              </a:ext>
            </a:extLst>
          </p:cNvPr>
          <p:cNvPicPr>
            <a:picLocks noChangeAspect="1"/>
          </p:cNvPicPr>
          <p:nvPr/>
        </p:nvPicPr>
        <p:blipFill rotWithShape="1">
          <a:blip r:embed="rId4"/>
          <a:srcRect l="8643" r="120" b="-1"/>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4" name="Picture 3">
            <a:extLst>
              <a:ext uri="{FF2B5EF4-FFF2-40B4-BE49-F238E27FC236}">
                <a16:creationId xmlns:a16="http://schemas.microsoft.com/office/drawing/2014/main" id="{FEC1FC98-5B9A-4311-8EA5-863EFBC677A5}"/>
              </a:ext>
            </a:extLst>
          </p:cNvPr>
          <p:cNvPicPr>
            <a:picLocks noChangeAspect="1"/>
          </p:cNvPicPr>
          <p:nvPr/>
        </p:nvPicPr>
        <p:blipFill rotWithShape="1">
          <a:blip r:embed="rId5"/>
          <a:srcRect r="8401" b="-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3" name="Content Placeholder 2">
            <a:extLst>
              <a:ext uri="{FF2B5EF4-FFF2-40B4-BE49-F238E27FC236}">
                <a16:creationId xmlns:a16="http://schemas.microsoft.com/office/drawing/2014/main" id="{5EA663AC-BE2C-48EE-85F0-D2F3A5E61192}"/>
              </a:ext>
            </a:extLst>
          </p:cNvPr>
          <p:cNvSpPr>
            <a:spLocks noGrp="1"/>
          </p:cNvSpPr>
          <p:nvPr>
            <p:ph idx="1"/>
          </p:nvPr>
        </p:nvSpPr>
        <p:spPr>
          <a:xfrm>
            <a:off x="6945352" y="1816101"/>
            <a:ext cx="4413737" cy="3975100"/>
          </a:xfrm>
        </p:spPr>
        <p:txBody>
          <a:bodyPr>
            <a:normAutofit/>
          </a:bodyPr>
          <a:lstStyle/>
          <a:p>
            <a:pPr marL="0" indent="0">
              <a:buNone/>
            </a:pPr>
            <a:r>
              <a:rPr lang="en-US" dirty="0"/>
              <a:t>Pros:</a:t>
            </a:r>
          </a:p>
          <a:p>
            <a:r>
              <a:rPr lang="en-US" dirty="0"/>
              <a:t>Automatically</a:t>
            </a:r>
          </a:p>
          <a:p>
            <a:r>
              <a:rPr lang="en-US" dirty="0"/>
              <a:t>Background</a:t>
            </a:r>
          </a:p>
          <a:p>
            <a:pPr marL="0" indent="0">
              <a:buNone/>
            </a:pPr>
            <a:r>
              <a:rPr lang="en-US" dirty="0"/>
              <a:t>Cons:</a:t>
            </a:r>
          </a:p>
          <a:p>
            <a:r>
              <a:rPr lang="en-US" dirty="0"/>
              <a:t>Pricing</a:t>
            </a:r>
          </a:p>
          <a:p>
            <a:r>
              <a:rPr lang="en-US" dirty="0"/>
              <a:t>limitation</a:t>
            </a:r>
          </a:p>
          <a:p>
            <a:pPr marL="0" indent="0">
              <a:buNone/>
            </a:pPr>
            <a:endParaRPr lang="en-US" dirty="0"/>
          </a:p>
        </p:txBody>
      </p:sp>
      <p:cxnSp>
        <p:nvCxnSpPr>
          <p:cNvPr id="70" name="Straight Connector 6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2" name="Straight Connector 7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3424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D121-DEE0-4E91-B6C5-7692C6C36835}"/>
              </a:ext>
            </a:extLst>
          </p:cNvPr>
          <p:cNvSpPr>
            <a:spLocks noGrp="1"/>
          </p:cNvSpPr>
          <p:nvPr>
            <p:ph type="title"/>
          </p:nvPr>
        </p:nvSpPr>
        <p:spPr>
          <a:xfrm>
            <a:off x="1141413" y="83497"/>
            <a:ext cx="9905998" cy="1478570"/>
          </a:xfrm>
        </p:spPr>
        <p:txBody>
          <a:bodyPr/>
          <a:lstStyle/>
          <a:p>
            <a:r>
              <a:rPr lang="en-US" dirty="0"/>
              <a:t>Experiment</a:t>
            </a:r>
          </a:p>
        </p:txBody>
      </p:sp>
      <p:pic>
        <p:nvPicPr>
          <p:cNvPr id="9" name="Content Placeholder 8">
            <a:extLst>
              <a:ext uri="{FF2B5EF4-FFF2-40B4-BE49-F238E27FC236}">
                <a16:creationId xmlns:a16="http://schemas.microsoft.com/office/drawing/2014/main" id="{94F1170E-EBE6-4AED-97B2-EC3FCFDB153D}"/>
              </a:ext>
            </a:extLst>
          </p:cNvPr>
          <p:cNvPicPr>
            <a:picLocks noGrp="1" noChangeAspect="1"/>
          </p:cNvPicPr>
          <p:nvPr>
            <p:ph idx="1"/>
          </p:nvPr>
        </p:nvPicPr>
        <p:blipFill>
          <a:blip r:embed="rId2"/>
          <a:stretch>
            <a:fillRect/>
          </a:stretch>
        </p:blipFill>
        <p:spPr>
          <a:xfrm>
            <a:off x="1141413" y="1345458"/>
            <a:ext cx="9806172" cy="4954160"/>
          </a:xfrm>
        </p:spPr>
      </p:pic>
    </p:spTree>
    <p:extLst>
      <p:ext uri="{BB962C8B-B14F-4D97-AF65-F5344CB8AC3E}">
        <p14:creationId xmlns:p14="http://schemas.microsoft.com/office/powerpoint/2010/main" val="26919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FC6B-F8DE-43BD-BD2A-17E66100C699}"/>
              </a:ext>
            </a:extLst>
          </p:cNvPr>
          <p:cNvSpPr>
            <a:spLocks noGrp="1"/>
          </p:cNvSpPr>
          <p:nvPr>
            <p:ph type="title"/>
          </p:nvPr>
        </p:nvSpPr>
        <p:spPr>
          <a:xfrm>
            <a:off x="1141413" y="237871"/>
            <a:ext cx="9905998" cy="1478570"/>
          </a:xfrm>
        </p:spPr>
        <p:txBody>
          <a:bodyPr/>
          <a:lstStyle/>
          <a:p>
            <a:r>
              <a:rPr lang="en-US" dirty="0"/>
              <a:t>5 steps</a:t>
            </a:r>
          </a:p>
        </p:txBody>
      </p:sp>
      <p:sp>
        <p:nvSpPr>
          <p:cNvPr id="3" name="Content Placeholder 2">
            <a:extLst>
              <a:ext uri="{FF2B5EF4-FFF2-40B4-BE49-F238E27FC236}">
                <a16:creationId xmlns:a16="http://schemas.microsoft.com/office/drawing/2014/main" id="{BF1A2E66-91CF-4C29-BAA1-E738027C907C}"/>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6BB50C8C-5B12-407D-8D06-18CF724CE16F}"/>
              </a:ext>
            </a:extLst>
          </p:cNvPr>
          <p:cNvPicPr/>
          <p:nvPr/>
        </p:nvPicPr>
        <p:blipFill>
          <a:blip r:embed="rId2"/>
          <a:stretch>
            <a:fillRect/>
          </a:stretch>
        </p:blipFill>
        <p:spPr>
          <a:xfrm>
            <a:off x="1141412" y="1627299"/>
            <a:ext cx="10021155" cy="4334624"/>
          </a:xfrm>
          <a:prstGeom prst="rect">
            <a:avLst/>
          </a:prstGeom>
        </p:spPr>
      </p:pic>
    </p:spTree>
    <p:extLst>
      <p:ext uri="{BB962C8B-B14F-4D97-AF65-F5344CB8AC3E}">
        <p14:creationId xmlns:p14="http://schemas.microsoft.com/office/powerpoint/2010/main" val="424542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A94E-AC47-4AE2-B4AA-CDA827931DE7}"/>
              </a:ext>
            </a:extLst>
          </p:cNvPr>
          <p:cNvSpPr>
            <a:spLocks noGrp="1"/>
          </p:cNvSpPr>
          <p:nvPr>
            <p:ph type="title"/>
          </p:nvPr>
        </p:nvSpPr>
        <p:spPr>
          <a:xfrm>
            <a:off x="1141414" y="433692"/>
            <a:ext cx="9905998" cy="1478570"/>
          </a:xfrm>
        </p:spPr>
        <p:txBody>
          <a:bodyPr/>
          <a:lstStyle/>
          <a:p>
            <a:r>
              <a:rPr lang="en-US" dirty="0"/>
              <a:t>Results</a:t>
            </a:r>
          </a:p>
        </p:txBody>
      </p:sp>
      <p:pic>
        <p:nvPicPr>
          <p:cNvPr id="4" name="Content Placeholder 3">
            <a:extLst>
              <a:ext uri="{FF2B5EF4-FFF2-40B4-BE49-F238E27FC236}">
                <a16:creationId xmlns:a16="http://schemas.microsoft.com/office/drawing/2014/main" id="{176C0C19-18BB-41C2-8C80-8255DDF994B0}"/>
              </a:ext>
            </a:extLst>
          </p:cNvPr>
          <p:cNvPicPr>
            <a:picLocks noGrp="1"/>
          </p:cNvPicPr>
          <p:nvPr>
            <p:ph idx="1"/>
          </p:nvPr>
        </p:nvPicPr>
        <p:blipFill>
          <a:blip r:embed="rId2"/>
          <a:stretch>
            <a:fillRect/>
          </a:stretch>
        </p:blipFill>
        <p:spPr>
          <a:xfrm>
            <a:off x="1546698" y="1634247"/>
            <a:ext cx="8808717" cy="4156953"/>
          </a:xfrm>
          <a:prstGeom prst="rect">
            <a:avLst/>
          </a:prstGeom>
        </p:spPr>
      </p:pic>
    </p:spTree>
    <p:extLst>
      <p:ext uri="{BB962C8B-B14F-4D97-AF65-F5344CB8AC3E}">
        <p14:creationId xmlns:p14="http://schemas.microsoft.com/office/powerpoint/2010/main" val="60366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48AC-1655-4089-9DE0-441240B231F1}"/>
              </a:ext>
            </a:extLst>
          </p:cNvPr>
          <p:cNvSpPr>
            <a:spLocks noGrp="1"/>
          </p:cNvSpPr>
          <p:nvPr>
            <p:ph type="title"/>
          </p:nvPr>
        </p:nvSpPr>
        <p:spPr/>
        <p:txBody>
          <a:bodyPr/>
          <a:lstStyle/>
          <a:p>
            <a:r>
              <a:rPr lang="en-US" dirty="0"/>
              <a:t>Demo-2</a:t>
            </a:r>
          </a:p>
        </p:txBody>
      </p:sp>
      <p:sp>
        <p:nvSpPr>
          <p:cNvPr id="3" name="Content Placeholder 2">
            <a:extLst>
              <a:ext uri="{FF2B5EF4-FFF2-40B4-BE49-F238E27FC236}">
                <a16:creationId xmlns:a16="http://schemas.microsoft.com/office/drawing/2014/main" id="{5B59AEB2-C347-40F6-8547-5F52B6212BF5}"/>
              </a:ext>
            </a:extLst>
          </p:cNvPr>
          <p:cNvSpPr>
            <a:spLocks noGrp="1"/>
          </p:cNvSpPr>
          <p:nvPr>
            <p:ph idx="1"/>
          </p:nvPr>
        </p:nvSpPr>
        <p:spPr/>
        <p:txBody>
          <a:bodyPr/>
          <a:lstStyle/>
          <a:p>
            <a:r>
              <a:rPr lang="en-US" dirty="0"/>
              <a:t>https://video.syr.edu/media/t/1_bsqq8ll7</a:t>
            </a:r>
          </a:p>
        </p:txBody>
      </p:sp>
    </p:spTree>
    <p:extLst>
      <p:ext uri="{BB962C8B-B14F-4D97-AF65-F5344CB8AC3E}">
        <p14:creationId xmlns:p14="http://schemas.microsoft.com/office/powerpoint/2010/main" val="252872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590A-C79B-4FF2-B2B2-1568EA7A08A8}"/>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C1F05DE6-CA8F-407F-B472-9B993E7CFEBE}"/>
              </a:ext>
            </a:extLst>
          </p:cNvPr>
          <p:cNvSpPr>
            <a:spLocks noGrp="1"/>
          </p:cNvSpPr>
          <p:nvPr>
            <p:ph idx="1"/>
          </p:nvPr>
        </p:nvSpPr>
        <p:spPr>
          <a:xfrm>
            <a:off x="1141413" y="2097088"/>
            <a:ext cx="9905999" cy="3541714"/>
          </a:xfrm>
        </p:spPr>
        <p:txBody>
          <a:bodyPr/>
          <a:lstStyle/>
          <a:p>
            <a:pPr marL="0" indent="0">
              <a:buNone/>
            </a:pPr>
            <a:r>
              <a:rPr lang="en-US" dirty="0"/>
              <a:t>Issues: </a:t>
            </a:r>
          </a:p>
          <a:p>
            <a:pPr marL="0" indent="0">
              <a:buNone/>
            </a:pPr>
            <a:r>
              <a:rPr lang="en-US" dirty="0"/>
              <a:t>1. Restriction</a:t>
            </a:r>
          </a:p>
          <a:p>
            <a:pPr marL="0" indent="0">
              <a:buNone/>
            </a:pPr>
            <a:r>
              <a:rPr lang="en-US" dirty="0"/>
              <a:t>2. Pricing </a:t>
            </a:r>
          </a:p>
          <a:p>
            <a:pPr marL="0" indent="0">
              <a:buNone/>
            </a:pPr>
            <a:r>
              <a:rPr lang="en-US" dirty="0"/>
              <a:t>3. Instruction and examples</a:t>
            </a:r>
          </a:p>
          <a:p>
            <a:pPr marL="0" indent="0">
              <a:buNone/>
            </a:pPr>
            <a:r>
              <a:rPr lang="en-US" dirty="0"/>
              <a:t>4. Community</a:t>
            </a:r>
          </a:p>
          <a:p>
            <a:pPr marL="0" indent="0">
              <a:buNone/>
            </a:pPr>
            <a:r>
              <a:rPr lang="en-US" dirty="0"/>
              <a:t>5. </a:t>
            </a:r>
            <a:r>
              <a:rPr lang="en-US" b="0" i="0" dirty="0">
                <a:effectLst/>
                <a:latin typeface="Source Sans Pro" panose="020B0503030403020204" pitchFamily="34" charset="0"/>
              </a:rPr>
              <a:t>Complicated and hardcore</a:t>
            </a:r>
            <a:endParaRPr lang="en-US" dirty="0"/>
          </a:p>
        </p:txBody>
      </p:sp>
      <p:pic>
        <p:nvPicPr>
          <p:cNvPr id="5" name="Picture 4">
            <a:extLst>
              <a:ext uri="{FF2B5EF4-FFF2-40B4-BE49-F238E27FC236}">
                <a16:creationId xmlns:a16="http://schemas.microsoft.com/office/drawing/2014/main" id="{1E4116BA-F9DD-4081-A9B3-5064D37F92DD}"/>
              </a:ext>
            </a:extLst>
          </p:cNvPr>
          <p:cNvPicPr>
            <a:picLocks noChangeAspect="1"/>
          </p:cNvPicPr>
          <p:nvPr/>
        </p:nvPicPr>
        <p:blipFill>
          <a:blip r:embed="rId3"/>
          <a:stretch>
            <a:fillRect/>
          </a:stretch>
        </p:blipFill>
        <p:spPr>
          <a:xfrm>
            <a:off x="2083481" y="2097088"/>
            <a:ext cx="8655162" cy="3864549"/>
          </a:xfrm>
          <a:prstGeom prst="rect">
            <a:avLst/>
          </a:prstGeom>
        </p:spPr>
      </p:pic>
      <p:pic>
        <p:nvPicPr>
          <p:cNvPr id="7" name="Picture 6">
            <a:extLst>
              <a:ext uri="{FF2B5EF4-FFF2-40B4-BE49-F238E27FC236}">
                <a16:creationId xmlns:a16="http://schemas.microsoft.com/office/drawing/2014/main" id="{4353AAF8-71DE-48D4-9A87-B601D2D602FE}"/>
              </a:ext>
            </a:extLst>
          </p:cNvPr>
          <p:cNvPicPr/>
          <p:nvPr/>
        </p:nvPicPr>
        <p:blipFill>
          <a:blip r:embed="rId4"/>
          <a:stretch>
            <a:fillRect/>
          </a:stretch>
        </p:blipFill>
        <p:spPr>
          <a:xfrm>
            <a:off x="3829597" y="2397535"/>
            <a:ext cx="7217814" cy="1139350"/>
          </a:xfrm>
          <a:prstGeom prst="rect">
            <a:avLst/>
          </a:prstGeom>
        </p:spPr>
      </p:pic>
      <p:pic>
        <p:nvPicPr>
          <p:cNvPr id="8" name="Picture 7">
            <a:extLst>
              <a:ext uri="{FF2B5EF4-FFF2-40B4-BE49-F238E27FC236}">
                <a16:creationId xmlns:a16="http://schemas.microsoft.com/office/drawing/2014/main" id="{649613EE-5F23-46BC-8C69-388505D3F6B5}"/>
              </a:ext>
            </a:extLst>
          </p:cNvPr>
          <p:cNvPicPr/>
          <p:nvPr/>
        </p:nvPicPr>
        <p:blipFill>
          <a:blip r:embed="rId5"/>
          <a:stretch>
            <a:fillRect/>
          </a:stretch>
        </p:blipFill>
        <p:spPr>
          <a:xfrm>
            <a:off x="1028699" y="4160232"/>
            <a:ext cx="9401175" cy="1478570"/>
          </a:xfrm>
          <a:prstGeom prst="rect">
            <a:avLst/>
          </a:prstGeom>
        </p:spPr>
      </p:pic>
      <p:pic>
        <p:nvPicPr>
          <p:cNvPr id="9" name="Content Placeholder 4">
            <a:extLst>
              <a:ext uri="{FF2B5EF4-FFF2-40B4-BE49-F238E27FC236}">
                <a16:creationId xmlns:a16="http://schemas.microsoft.com/office/drawing/2014/main" id="{7FC034AF-8BE3-4F6A-A21D-E0B719B3FF1C}"/>
              </a:ext>
            </a:extLst>
          </p:cNvPr>
          <p:cNvPicPr/>
          <p:nvPr/>
        </p:nvPicPr>
        <p:blipFill>
          <a:blip r:embed="rId6"/>
          <a:stretch>
            <a:fillRect/>
          </a:stretch>
        </p:blipFill>
        <p:spPr>
          <a:xfrm>
            <a:off x="4590011" y="201800"/>
            <a:ext cx="5731510" cy="1684020"/>
          </a:xfrm>
          <a:prstGeom prst="rect">
            <a:avLst/>
          </a:prstGeom>
        </p:spPr>
      </p:pic>
    </p:spTree>
    <p:extLst>
      <p:ext uri="{BB962C8B-B14F-4D97-AF65-F5344CB8AC3E}">
        <p14:creationId xmlns:p14="http://schemas.microsoft.com/office/powerpoint/2010/main" val="313338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11937" y="2321878"/>
            <a:ext cx="2956560" cy="1106805"/>
          </a:xfrm>
          <a:prstGeom prst="rect">
            <a:avLst/>
          </a:prstGeom>
          <a:noFill/>
        </p:spPr>
        <p:txBody>
          <a:bodyPr wrap="square" rtlCol="0">
            <a:spAutoFit/>
          </a:bodyPr>
          <a:lstStyle/>
          <a:p>
            <a:r>
              <a:rPr lang="en-US" altLang="zh-CN" sz="6600" dirty="0">
                <a:solidFill>
                  <a:srgbClr val="334D3C"/>
                </a:solidFill>
                <a:latin typeface="Calibri" panose="020F0502020204030204" charset="0"/>
                <a:ea typeface="Calibri" panose="020F0502020204030204" charset="0"/>
              </a:rPr>
              <a:t>Thanks</a:t>
            </a:r>
          </a:p>
        </p:txBody>
      </p:sp>
      <p:sp>
        <p:nvSpPr>
          <p:cNvPr id="10" name="矩形 9"/>
          <p:cNvSpPr/>
          <p:nvPr/>
        </p:nvSpPr>
        <p:spPr>
          <a:xfrm>
            <a:off x="6315075" y="5121275"/>
            <a:ext cx="1078230" cy="311150"/>
          </a:xfrm>
          <a:prstGeom prst="rect">
            <a:avLst/>
          </a:prstGeom>
          <a:solidFill>
            <a:srgbClr val="4A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DCD9C6"/>
                </a:solidFill>
                <a:latin typeface="Calibri" panose="020F0502020204030204" charset="0"/>
                <a:ea typeface="Calibri" panose="020F0502020204030204" charset="0"/>
              </a:rPr>
              <a:t>Reporter:</a:t>
            </a:r>
          </a:p>
        </p:txBody>
      </p:sp>
      <p:sp>
        <p:nvSpPr>
          <p:cNvPr id="11" name="文本框 10"/>
          <p:cNvSpPr txBox="1"/>
          <p:nvPr/>
        </p:nvSpPr>
        <p:spPr>
          <a:xfrm>
            <a:off x="6795135" y="5078095"/>
            <a:ext cx="2590800" cy="400110"/>
          </a:xfrm>
          <a:prstGeom prst="rect">
            <a:avLst/>
          </a:prstGeom>
          <a:noFill/>
        </p:spPr>
        <p:txBody>
          <a:bodyPr wrap="square" rtlCol="0">
            <a:spAutoFit/>
          </a:bodyPr>
          <a:lstStyle/>
          <a:p>
            <a:pPr algn="ctr"/>
            <a:r>
              <a:rPr lang="en-US" altLang="zh-CN" sz="2000" b="1" dirty="0">
                <a:solidFill>
                  <a:srgbClr val="4A2319"/>
                </a:solidFill>
                <a:latin typeface="Calibri" panose="020F0502020204030204" charset="0"/>
                <a:ea typeface="Calibri" panose="020F0502020204030204" charset="0"/>
              </a:rPr>
              <a:t>      Zeyang Zhou</a:t>
            </a:r>
          </a:p>
        </p:txBody>
      </p:sp>
      <p:sp>
        <p:nvSpPr>
          <p:cNvPr id="2" name="文本框 10"/>
          <p:cNvSpPr txBox="1"/>
          <p:nvPr/>
        </p:nvSpPr>
        <p:spPr>
          <a:xfrm>
            <a:off x="6430010" y="4003675"/>
            <a:ext cx="3320415" cy="1014730"/>
          </a:xfrm>
          <a:prstGeom prst="rect">
            <a:avLst/>
          </a:prstGeom>
          <a:noFill/>
        </p:spPr>
        <p:txBody>
          <a:bodyPr wrap="square" rtlCol="0">
            <a:spAutoFit/>
          </a:bodyPr>
          <a:lstStyle/>
          <a:p>
            <a:pPr algn="ctr"/>
            <a:r>
              <a:rPr lang="en-US" altLang="zh-CN" sz="2000" dirty="0">
                <a:solidFill>
                  <a:srgbClr val="4A2319"/>
                </a:solidFill>
                <a:latin typeface="Calibri" panose="020F0502020204030204" charset="0"/>
                <a:ea typeface="Calibri" panose="020F0502020204030204" charset="0"/>
              </a:rPr>
              <a:t>May 10, 2021</a:t>
            </a:r>
          </a:p>
          <a:p>
            <a:pPr algn="ctr"/>
            <a:r>
              <a:rPr lang="en-US" altLang="zh-CN" sz="2000" dirty="0">
                <a:solidFill>
                  <a:srgbClr val="4A2319"/>
                </a:solidFill>
                <a:latin typeface="Calibri" panose="020F0502020204030204" charset="0"/>
                <a:ea typeface="Calibri" panose="020F0502020204030204" charset="0"/>
              </a:rPr>
              <a:t>Syracuse University</a:t>
            </a:r>
          </a:p>
          <a:p>
            <a:pPr algn="ctr"/>
            <a:r>
              <a:rPr lang="en-US" altLang="zh-CN" sz="2000" dirty="0" err="1">
                <a:solidFill>
                  <a:srgbClr val="4A2319"/>
                </a:solidFill>
                <a:latin typeface="Calibri" panose="020F0502020204030204" charset="0"/>
                <a:ea typeface="Calibri" panose="020F0502020204030204" charset="0"/>
              </a:rPr>
              <a:t>iSchool</a:t>
            </a:r>
            <a:r>
              <a:rPr lang="en-US" altLang="zh-CN" sz="2000" dirty="0">
                <a:solidFill>
                  <a:srgbClr val="4A2319"/>
                </a:solidFill>
                <a:latin typeface="Calibri" panose="020F0502020204030204" charset="0"/>
                <a:ea typeface="Calibri" panose="020F0502020204030204" charset="0"/>
              </a:rPr>
              <a:t> - IST 615</a:t>
            </a:r>
          </a:p>
        </p:txBody>
      </p:sp>
      <p:sp>
        <p:nvSpPr>
          <p:cNvPr id="16" name="矩形 15"/>
          <p:cNvSpPr/>
          <p:nvPr/>
        </p:nvSpPr>
        <p:spPr>
          <a:xfrm>
            <a:off x="-12700" y="1360170"/>
            <a:ext cx="12217400" cy="81280"/>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 Box 3"/>
          <p:cNvSpPr txBox="1"/>
          <p:nvPr/>
        </p:nvSpPr>
        <p:spPr>
          <a:xfrm>
            <a:off x="298384" y="1031478"/>
            <a:ext cx="1369670" cy="369332"/>
          </a:xfrm>
          <a:prstGeom prst="rect">
            <a:avLst/>
          </a:prstGeom>
          <a:noFill/>
        </p:spPr>
        <p:txBody>
          <a:bodyPr wrap="none" rtlCol="0" anchor="t">
            <a:spAutoFit/>
          </a:bodyPr>
          <a:lstStyle/>
          <a:p>
            <a:r>
              <a:rPr lang="en-US" altLang="zh-CN" b="1" dirty="0">
                <a:solidFill>
                  <a:srgbClr val="334D3C"/>
                </a:solidFill>
                <a:latin typeface="Calibri" panose="020F0502020204030204" charset="0"/>
                <a:ea typeface="Calibri" panose="020F0502020204030204" charset="0"/>
                <a:sym typeface="+mn-ea"/>
              </a:rPr>
              <a:t>Final Project</a:t>
            </a:r>
            <a:endParaRPr lang="en-US" b="1" dirty="0"/>
          </a:p>
        </p:txBody>
      </p:sp>
      <p:pic>
        <p:nvPicPr>
          <p:cNvPr id="1028" name="Picture 4">
            <a:extLst>
              <a:ext uri="{FF2B5EF4-FFF2-40B4-BE49-F238E27FC236}">
                <a16:creationId xmlns:a16="http://schemas.microsoft.com/office/drawing/2014/main" id="{0115FCED-182D-4324-96DD-8F387364B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264" y="2445961"/>
            <a:ext cx="4855727" cy="2830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4"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5"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6"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FC42FE-7524-402D-B94C-D0F7B130FB59}"/>
              </a:ext>
            </a:extLst>
          </p:cNvPr>
          <p:cNvSpPr>
            <a:spLocks noGrp="1"/>
          </p:cNvSpPr>
          <p:nvPr>
            <p:ph type="title"/>
          </p:nvPr>
        </p:nvSpPr>
        <p:spPr>
          <a:xfrm>
            <a:off x="853330" y="1134681"/>
            <a:ext cx="2743310" cy="4255025"/>
          </a:xfrm>
        </p:spPr>
        <p:txBody>
          <a:bodyPr>
            <a:normAutofit/>
          </a:bodyPr>
          <a:lstStyle/>
          <a:p>
            <a:r>
              <a:rPr lang="en-US" altLang="zh-CN">
                <a:solidFill>
                  <a:srgbClr val="FFFFFF"/>
                </a:solidFill>
              </a:rPr>
              <a:t>content</a:t>
            </a:r>
            <a:endParaRPr lang="en-US">
              <a:solidFill>
                <a:srgbClr val="FFFFFF"/>
              </a:solidFill>
            </a:endParaRPr>
          </a:p>
        </p:txBody>
      </p:sp>
      <p:graphicFrame>
        <p:nvGraphicFramePr>
          <p:cNvPr id="77" name="Content Placeholder 2">
            <a:extLst>
              <a:ext uri="{FF2B5EF4-FFF2-40B4-BE49-F238E27FC236}">
                <a16:creationId xmlns:a16="http://schemas.microsoft.com/office/drawing/2014/main" id="{5E037252-3171-4063-B1E2-B4CCB708EB05}"/>
              </a:ext>
            </a:extLst>
          </p:cNvPr>
          <p:cNvGraphicFramePr>
            <a:graphicFrameLocks noGrp="1"/>
          </p:cNvGraphicFramePr>
          <p:nvPr>
            <p:ph idx="1"/>
            <p:extLst>
              <p:ext uri="{D42A27DB-BD31-4B8C-83A1-F6EECF244321}">
                <p14:modId xmlns:p14="http://schemas.microsoft.com/office/powerpoint/2010/main" val="200455461"/>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396131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922E-2A36-4759-8E09-529FAA932D13}"/>
              </a:ext>
            </a:extLst>
          </p:cNvPr>
          <p:cNvSpPr>
            <a:spLocks noGrp="1"/>
          </p:cNvSpPr>
          <p:nvPr>
            <p:ph type="title"/>
          </p:nvPr>
        </p:nvSpPr>
        <p:spPr>
          <a:xfrm>
            <a:off x="1141412" y="618518"/>
            <a:ext cx="5894387" cy="1478570"/>
          </a:xfrm>
        </p:spPr>
        <p:txBody>
          <a:bodyPr anchor="b">
            <a:normAutofit/>
          </a:bodyPr>
          <a:lstStyle/>
          <a:p>
            <a:r>
              <a:rPr lang="en-US" dirty="0" err="1"/>
              <a:t>oVERVIEW</a:t>
            </a:r>
            <a:endParaRPr lang="en-US" dirty="0"/>
          </a:p>
        </p:txBody>
      </p:sp>
      <p:sp>
        <p:nvSpPr>
          <p:cNvPr id="3" name="Content Placeholder 2">
            <a:extLst>
              <a:ext uri="{FF2B5EF4-FFF2-40B4-BE49-F238E27FC236}">
                <a16:creationId xmlns:a16="http://schemas.microsoft.com/office/drawing/2014/main" id="{B3E7E8E5-55C4-4B14-AD61-87970E947260}"/>
              </a:ext>
            </a:extLst>
          </p:cNvPr>
          <p:cNvSpPr>
            <a:spLocks noGrp="1"/>
          </p:cNvSpPr>
          <p:nvPr>
            <p:ph idx="1"/>
          </p:nvPr>
        </p:nvSpPr>
        <p:spPr>
          <a:xfrm>
            <a:off x="1141412" y="2249487"/>
            <a:ext cx="5894388" cy="3541714"/>
          </a:xfrm>
        </p:spPr>
        <p:txBody>
          <a:bodyPr>
            <a:normAutofit/>
          </a:bodyPr>
          <a:lstStyle/>
          <a:p>
            <a:pPr marL="0" indent="0">
              <a:lnSpc>
                <a:spcPct val="110000"/>
              </a:lnSpc>
              <a:buNone/>
            </a:pPr>
            <a:r>
              <a:rPr lang="en-US" sz="1500" b="0" i="0" dirty="0">
                <a:effectLst/>
                <a:latin typeface="Arial" panose="020B0604020202020204" pitchFamily="34" charset="0"/>
                <a:cs typeface="Arial" panose="020B0604020202020204" pitchFamily="34" charset="0"/>
              </a:rPr>
              <a:t>1. What is </a:t>
            </a:r>
            <a:r>
              <a:rPr lang="en-US" sz="1500" b="0" i="0" dirty="0" err="1">
                <a:effectLst/>
                <a:latin typeface="Arial" panose="020B0604020202020204" pitchFamily="34" charset="0"/>
                <a:cs typeface="Arial" panose="020B0604020202020204" pitchFamily="34" charset="0"/>
              </a:rPr>
              <a:t>SageMaker</a:t>
            </a:r>
            <a:r>
              <a:rPr lang="en-US" sz="1500" b="0" i="0" dirty="0">
                <a:effectLst/>
                <a:latin typeface="Arial" panose="020B0604020202020204" pitchFamily="34" charset="0"/>
                <a:cs typeface="Arial" panose="020B0604020202020204" pitchFamily="34" charset="0"/>
              </a:rPr>
              <a:t>?</a:t>
            </a:r>
          </a:p>
          <a:p>
            <a:pPr marL="0" indent="0">
              <a:lnSpc>
                <a:spcPct val="110000"/>
              </a:lnSpc>
              <a:buNone/>
            </a:pPr>
            <a:r>
              <a:rPr lang="en-US" sz="1500" b="0" i="0" dirty="0">
                <a:effectLst/>
                <a:latin typeface="Arial" panose="020B0604020202020204" pitchFamily="34" charset="0"/>
                <a:cs typeface="Arial" panose="020B0604020202020204" pitchFamily="34" charset="0"/>
              </a:rPr>
              <a:t>Amazon </a:t>
            </a:r>
            <a:r>
              <a:rPr lang="en-US" sz="1500" b="0" i="0" dirty="0" err="1">
                <a:effectLst/>
                <a:latin typeface="Arial" panose="020B0604020202020204" pitchFamily="34" charset="0"/>
                <a:cs typeface="Arial" panose="020B0604020202020204" pitchFamily="34" charset="0"/>
              </a:rPr>
              <a:t>SageMaker</a:t>
            </a:r>
            <a:r>
              <a:rPr lang="en-US" sz="1500" b="0" i="0" dirty="0">
                <a:effectLst/>
                <a:latin typeface="Arial" panose="020B0604020202020204" pitchFamily="34" charset="0"/>
                <a:cs typeface="Arial" panose="020B0604020202020204" pitchFamily="34" charset="0"/>
              </a:rPr>
              <a:t> is a managed machine learning service (</a:t>
            </a:r>
            <a:r>
              <a:rPr lang="en-US" sz="1500" b="0" i="0" dirty="0" err="1">
                <a:effectLst/>
                <a:latin typeface="Arial" panose="020B0604020202020204" pitchFamily="34" charset="0"/>
                <a:cs typeface="Arial" panose="020B0604020202020204" pitchFamily="34" charset="0"/>
              </a:rPr>
              <a:t>MLaaS</a:t>
            </a:r>
            <a:r>
              <a:rPr lang="en-US" sz="1500" b="0" i="0" dirty="0">
                <a:effectLst/>
                <a:latin typeface="Arial" panose="020B0604020202020204" pitchFamily="34" charset="0"/>
                <a:cs typeface="Arial" panose="020B0604020202020204" pitchFamily="34" charset="0"/>
              </a:rPr>
              <a:t>). It lets you quickly build and train machine learning models and deploy them directly into a hosted environment. </a:t>
            </a:r>
          </a:p>
          <a:p>
            <a:pPr marL="0" indent="0">
              <a:lnSpc>
                <a:spcPct val="110000"/>
              </a:lnSpc>
              <a:buNone/>
            </a:pPr>
            <a:endParaRPr lang="en-US" sz="1500" b="0" i="0" dirty="0">
              <a:effectLst/>
              <a:latin typeface="Arial" panose="020B0604020202020204" pitchFamily="34" charset="0"/>
              <a:cs typeface="Arial" panose="020B0604020202020204" pitchFamily="34" charset="0"/>
            </a:endParaRPr>
          </a:p>
          <a:p>
            <a:pPr marL="0" indent="0">
              <a:lnSpc>
                <a:spcPct val="110000"/>
              </a:lnSpc>
              <a:buNone/>
            </a:pPr>
            <a:r>
              <a:rPr lang="en-US" sz="1500" dirty="0">
                <a:latin typeface="Arial" panose="020B0604020202020204" pitchFamily="34" charset="0"/>
                <a:cs typeface="Arial" panose="020B0604020202020204" pitchFamily="34" charset="0"/>
              </a:rPr>
              <a:t>2. Machine Learning</a:t>
            </a:r>
          </a:p>
          <a:p>
            <a:pPr marL="0" indent="0">
              <a:lnSpc>
                <a:spcPct val="110000"/>
              </a:lnSpc>
              <a:buNone/>
            </a:pPr>
            <a:r>
              <a:rPr lang="en-US" sz="1500" dirty="0">
                <a:latin typeface="Arial" panose="020B0604020202020204" pitchFamily="34" charset="0"/>
                <a:cs typeface="Arial" panose="020B0604020202020204" pitchFamily="34" charset="0"/>
              </a:rPr>
              <a:t>Machine learning (ML) is the study of computer algorithms that improve automatically through experience and by the use of data or information. In machine learning, algorithms are trained to find patterns and correlations in large datasets and to make the best decisions and predictions based on that analysis.</a:t>
            </a:r>
          </a:p>
        </p:txBody>
      </p:sp>
      <p:sp>
        <p:nvSpPr>
          <p:cNvPr id="10" name="Round Diagonal Corner Rectangle 8">
            <a:extLst>
              <a:ext uri="{FF2B5EF4-FFF2-40B4-BE49-F238E27FC236}">
                <a16:creationId xmlns:a16="http://schemas.microsoft.com/office/drawing/2014/main" id="{A0F3E2DF-E827-4D2A-A6D3-15B8451C8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CC13943-A03F-4A0A-ACB7-9B80367AA5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39" r="5253" b="-6"/>
          <a:stretch/>
        </p:blipFill>
        <p:spPr bwMode="auto">
          <a:xfrm>
            <a:off x="7940036" y="940250"/>
            <a:ext cx="2798580" cy="21778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71D6674-524D-4A0A-A36F-A755E7031D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 b="7334"/>
          <a:stretch/>
        </p:blipFill>
        <p:spPr bwMode="auto">
          <a:xfrm>
            <a:off x="7940036" y="3278244"/>
            <a:ext cx="2798580" cy="2191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52096FB-1BFF-4D93-9FB3-AC715A7FBE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39" r="5253" b="-6"/>
          <a:stretch/>
        </p:blipFill>
        <p:spPr bwMode="auto">
          <a:xfrm>
            <a:off x="2532282" y="553927"/>
            <a:ext cx="7001584" cy="54486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11E1078-E476-4746-B71F-E541CA2167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 b="7334"/>
          <a:stretch/>
        </p:blipFill>
        <p:spPr bwMode="auto">
          <a:xfrm>
            <a:off x="2427446" y="405848"/>
            <a:ext cx="7337108" cy="574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D5B9-B4A5-4428-82ED-92AEC552FB51}"/>
              </a:ext>
            </a:extLst>
          </p:cNvPr>
          <p:cNvSpPr>
            <a:spLocks noGrp="1"/>
          </p:cNvSpPr>
          <p:nvPr>
            <p:ph type="title"/>
          </p:nvPr>
        </p:nvSpPr>
        <p:spPr/>
        <p:txBody>
          <a:bodyPr/>
          <a:lstStyle/>
          <a:p>
            <a:r>
              <a:rPr lang="en-US" dirty="0"/>
              <a:t>O</a:t>
            </a:r>
            <a:r>
              <a:rPr lang="en-US" altLang="zh-CN" dirty="0"/>
              <a:t>bjective</a:t>
            </a:r>
            <a:endParaRPr lang="en-US" dirty="0"/>
          </a:p>
        </p:txBody>
      </p:sp>
      <p:sp>
        <p:nvSpPr>
          <p:cNvPr id="3" name="Content Placeholder 2">
            <a:extLst>
              <a:ext uri="{FF2B5EF4-FFF2-40B4-BE49-F238E27FC236}">
                <a16:creationId xmlns:a16="http://schemas.microsoft.com/office/drawing/2014/main" id="{3CFA88C3-C011-4315-95FF-9547126C16DC}"/>
              </a:ext>
            </a:extLst>
          </p:cNvPr>
          <p:cNvSpPr>
            <a:spLocks noGrp="1"/>
          </p:cNvSpPr>
          <p:nvPr>
            <p:ph idx="1"/>
          </p:nvPr>
        </p:nvSpPr>
        <p:spPr/>
        <p:txBody>
          <a:bodyPr/>
          <a:lstStyle/>
          <a:p>
            <a:pPr marL="457200" indent="-457200">
              <a:buFont typeface="+mj-lt"/>
              <a:buAutoNum type="arabicPeriod"/>
            </a:pPr>
            <a:r>
              <a:rPr lang="en-US" dirty="0"/>
              <a:t>Basic knowledge of Amazon </a:t>
            </a:r>
            <a:r>
              <a:rPr lang="en-US" dirty="0" err="1"/>
              <a:t>SageMaker</a:t>
            </a:r>
            <a:endParaRPr lang="en-US" dirty="0"/>
          </a:p>
          <a:p>
            <a:pPr marL="457200" indent="-457200">
              <a:buFont typeface="+mj-lt"/>
              <a:buAutoNum type="arabicPeriod"/>
            </a:pPr>
            <a:endParaRPr lang="en-US" dirty="0"/>
          </a:p>
          <a:p>
            <a:pPr marL="457200" indent="-457200">
              <a:buFont typeface="+mj-lt"/>
              <a:buAutoNum type="arabicPeriod"/>
            </a:pPr>
            <a:r>
              <a:rPr lang="en-US" dirty="0" err="1"/>
              <a:t>SageMaker</a:t>
            </a:r>
            <a:r>
              <a:rPr lang="en-US" dirty="0"/>
              <a:t> Notebook &amp; </a:t>
            </a:r>
            <a:r>
              <a:rPr lang="en-US" dirty="0" err="1"/>
              <a:t>SageMaker</a:t>
            </a:r>
            <a:r>
              <a:rPr lang="en-US" dirty="0"/>
              <a:t> Autopilot</a:t>
            </a:r>
          </a:p>
          <a:p>
            <a:pPr marL="457200" indent="-457200">
              <a:buFont typeface="+mj-lt"/>
              <a:buAutoNum type="arabicPeriod"/>
            </a:pPr>
            <a:endParaRPr lang="en-US" dirty="0"/>
          </a:p>
          <a:p>
            <a:pPr marL="457200" indent="-457200">
              <a:buFont typeface="+mj-lt"/>
              <a:buAutoNum type="arabicPeriod"/>
            </a:pPr>
            <a:r>
              <a:rPr lang="en-US" dirty="0"/>
              <a:t>How to do machine learning tasks with </a:t>
            </a:r>
            <a:r>
              <a:rPr lang="en-US" dirty="0" err="1"/>
              <a:t>SageMaker</a:t>
            </a:r>
            <a:endParaRPr lang="en-US" dirty="0"/>
          </a:p>
        </p:txBody>
      </p:sp>
    </p:spTree>
    <p:extLst>
      <p:ext uri="{BB962C8B-B14F-4D97-AF65-F5344CB8AC3E}">
        <p14:creationId xmlns:p14="http://schemas.microsoft.com/office/powerpoint/2010/main" val="350603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B507A0B-F3F8-44BB-88A4-9B892DE502D3}"/>
              </a:ext>
            </a:extLst>
          </p:cNvPr>
          <p:cNvSpPr>
            <a:spLocks noGrp="1"/>
          </p:cNvSpPr>
          <p:nvPr>
            <p:ph type="title"/>
          </p:nvPr>
        </p:nvSpPr>
        <p:spPr>
          <a:xfrm>
            <a:off x="1141413" y="618518"/>
            <a:ext cx="4459286" cy="1478570"/>
          </a:xfrm>
        </p:spPr>
        <p:txBody>
          <a:bodyPr>
            <a:normAutofit/>
          </a:bodyPr>
          <a:lstStyle/>
          <a:p>
            <a:r>
              <a:rPr lang="en-US" sz="3200"/>
              <a:t>NOTEBOOK INSTANCE</a:t>
            </a:r>
          </a:p>
        </p:txBody>
      </p:sp>
      <p:sp>
        <p:nvSpPr>
          <p:cNvPr id="3" name="Content Placeholder 2">
            <a:extLst>
              <a:ext uri="{FF2B5EF4-FFF2-40B4-BE49-F238E27FC236}">
                <a16:creationId xmlns:a16="http://schemas.microsoft.com/office/drawing/2014/main" id="{635DC35D-D825-4B49-879F-5F60A5F58B85}"/>
              </a:ext>
            </a:extLst>
          </p:cNvPr>
          <p:cNvSpPr>
            <a:spLocks noGrp="1"/>
          </p:cNvSpPr>
          <p:nvPr>
            <p:ph idx="1"/>
          </p:nvPr>
        </p:nvSpPr>
        <p:spPr>
          <a:xfrm>
            <a:off x="1141412" y="2249487"/>
            <a:ext cx="4459287" cy="3965046"/>
          </a:xfrm>
        </p:spPr>
        <p:txBody>
          <a:bodyPr>
            <a:normAutofit/>
          </a:bodyPr>
          <a:lstStyle/>
          <a:p>
            <a:pPr marL="0" indent="0">
              <a:buNone/>
            </a:pPr>
            <a:r>
              <a:rPr lang="en-US" sz="2000" dirty="0"/>
              <a:t>EC2 instance + EBS volume (5GB)                                     </a:t>
            </a:r>
          </a:p>
          <a:p>
            <a:pPr marL="0" indent="0">
              <a:buNone/>
            </a:pPr>
            <a:r>
              <a:rPr lang="en-US" sz="2000" dirty="0"/>
              <a:t>1. Pick the right family </a:t>
            </a:r>
          </a:p>
          <a:p>
            <a:r>
              <a:rPr lang="en-US" sz="2000" dirty="0"/>
              <a:t>{t, m, c, p}</a:t>
            </a:r>
          </a:p>
          <a:p>
            <a:pPr marL="0" indent="0">
              <a:buNone/>
            </a:pPr>
            <a:r>
              <a:rPr lang="en-US" sz="2000" dirty="0"/>
              <a:t>2. Pick the right size</a:t>
            </a:r>
          </a:p>
          <a:p>
            <a:r>
              <a:rPr lang="en-US" sz="2000" dirty="0"/>
              <a:t>Medium, large, </a:t>
            </a:r>
            <a:r>
              <a:rPr lang="en-US" sz="2000" dirty="0" err="1"/>
              <a:t>xlarge</a:t>
            </a:r>
            <a:r>
              <a:rPr lang="en-US" sz="2000" dirty="0"/>
              <a:t>…</a:t>
            </a:r>
          </a:p>
          <a:p>
            <a:pPr marL="0" indent="0">
              <a:buNone/>
            </a:pPr>
            <a:r>
              <a:rPr lang="en-US" sz="2000" dirty="0"/>
              <a:t>3. Pick the right version</a:t>
            </a:r>
          </a:p>
          <a:p>
            <a:r>
              <a:rPr lang="en-US" sz="2000" dirty="0"/>
              <a:t>ml.m5.large: family + version + size</a:t>
            </a:r>
          </a:p>
          <a:p>
            <a:endParaRPr lang="en-US" sz="2000" dirty="0"/>
          </a:p>
          <a:p>
            <a:endParaRPr lang="en-US" sz="2000" dirty="0"/>
          </a:p>
        </p:txBody>
      </p:sp>
      <p:pic>
        <p:nvPicPr>
          <p:cNvPr id="5" name="Picture 4">
            <a:extLst>
              <a:ext uri="{FF2B5EF4-FFF2-40B4-BE49-F238E27FC236}">
                <a16:creationId xmlns:a16="http://schemas.microsoft.com/office/drawing/2014/main" id="{4A4373DB-94C9-453B-9790-9F844B077E5F}"/>
              </a:ext>
            </a:extLst>
          </p:cNvPr>
          <p:cNvPicPr>
            <a:picLocks noChangeAspect="1"/>
          </p:cNvPicPr>
          <p:nvPr/>
        </p:nvPicPr>
        <p:blipFill>
          <a:blip r:embed="rId5"/>
          <a:stretch>
            <a:fillRect/>
          </a:stretch>
        </p:blipFill>
        <p:spPr>
          <a:xfrm>
            <a:off x="6096000" y="1336320"/>
            <a:ext cx="5456279" cy="41604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96845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3115-A079-4F59-B958-5799C306E06B}"/>
              </a:ext>
            </a:extLst>
          </p:cNvPr>
          <p:cNvSpPr>
            <a:spLocks noGrp="1"/>
          </p:cNvSpPr>
          <p:nvPr>
            <p:ph type="title"/>
          </p:nvPr>
        </p:nvSpPr>
        <p:spPr>
          <a:xfrm>
            <a:off x="1141413" y="618518"/>
            <a:ext cx="6097800" cy="1478570"/>
          </a:xfrm>
        </p:spPr>
        <p:txBody>
          <a:bodyPr>
            <a:normAutofit/>
          </a:bodyPr>
          <a:lstStyle/>
          <a:p>
            <a:r>
              <a:rPr lang="en-US"/>
              <a:t>Suggested instance type</a:t>
            </a:r>
            <a:endParaRPr lang="en-US" dirty="0"/>
          </a:p>
        </p:txBody>
      </p:sp>
      <p:sp>
        <p:nvSpPr>
          <p:cNvPr id="13" name="Content Placeholder 12">
            <a:extLst>
              <a:ext uri="{FF2B5EF4-FFF2-40B4-BE49-F238E27FC236}">
                <a16:creationId xmlns:a16="http://schemas.microsoft.com/office/drawing/2014/main" id="{81035117-F158-47F9-AF53-5CDEDCA25280}"/>
              </a:ext>
            </a:extLst>
          </p:cNvPr>
          <p:cNvSpPr>
            <a:spLocks noGrp="1"/>
          </p:cNvSpPr>
          <p:nvPr>
            <p:ph idx="1"/>
          </p:nvPr>
        </p:nvSpPr>
        <p:spPr>
          <a:xfrm>
            <a:off x="1141413" y="2249487"/>
            <a:ext cx="5995988" cy="3541714"/>
          </a:xfrm>
        </p:spPr>
        <p:txBody>
          <a:bodyPr>
            <a:normAutofit fontScale="92500"/>
          </a:bodyPr>
          <a:lstStyle/>
          <a:p>
            <a:pPr algn="l"/>
            <a:r>
              <a:rPr lang="en-US" b="0" i="0" u="none" strike="noStrike" dirty="0">
                <a:effectLst/>
                <a:latin typeface="Amazon Ember"/>
              </a:rPr>
              <a:t>For training and hosting Amazon </a:t>
            </a:r>
            <a:r>
              <a:rPr lang="en-US" b="0" i="0" u="none" strike="noStrike" dirty="0" err="1">
                <a:effectLst/>
                <a:latin typeface="Amazon Ember"/>
              </a:rPr>
              <a:t>SageMaker</a:t>
            </a:r>
            <a:r>
              <a:rPr lang="en-US" b="0" i="0" u="none" strike="noStrike" dirty="0">
                <a:effectLst/>
                <a:latin typeface="Amazon Ember"/>
              </a:rPr>
              <a:t> algorithms, we recommend using the following Amazon EC2 instance types:</a:t>
            </a:r>
          </a:p>
          <a:p>
            <a:pPr algn="l">
              <a:buFont typeface="Arial" panose="020B0604020202020204" pitchFamily="34" charset="0"/>
              <a:buChar char="•"/>
            </a:pPr>
            <a:r>
              <a:rPr lang="en-US" b="0" i="0" u="none" strike="noStrike" dirty="0">
                <a:solidFill>
                  <a:schemeClr val="bg1"/>
                </a:solidFill>
                <a:effectLst/>
                <a:latin typeface="inherit"/>
              </a:rPr>
              <a:t>ml.m5.large</a:t>
            </a:r>
            <a:r>
              <a:rPr lang="en-US" b="0" i="0" u="none" strike="noStrike" dirty="0">
                <a:effectLst/>
                <a:latin typeface="inherit"/>
              </a:rPr>
              <a:t>, ml.m5.xlarge, ml.m5.4xlarge, and ml.m5.10xlarge</a:t>
            </a:r>
          </a:p>
          <a:p>
            <a:pPr algn="l">
              <a:buFont typeface="Arial" panose="020B0604020202020204" pitchFamily="34" charset="0"/>
              <a:buChar char="•"/>
            </a:pPr>
            <a:r>
              <a:rPr lang="en-US" b="0" i="0" u="none" strike="noStrike" dirty="0">
                <a:effectLst/>
                <a:latin typeface="inherit"/>
              </a:rPr>
              <a:t>ml.c5.xlarge, ml.c5.2xlarge, and ml.c5.8xlarge</a:t>
            </a:r>
          </a:p>
          <a:p>
            <a:pPr algn="l">
              <a:buFont typeface="Arial" panose="020B0604020202020204" pitchFamily="34" charset="0"/>
              <a:buChar char="•"/>
            </a:pPr>
            <a:r>
              <a:rPr lang="en-US" b="0" i="0" u="none" strike="noStrike" dirty="0">
                <a:effectLst/>
                <a:latin typeface="inherit"/>
              </a:rPr>
              <a:t>ml.p3.xlarge, ml.p3.8xlarge, and ml.p3.16xlarge</a:t>
            </a:r>
          </a:p>
          <a:p>
            <a:endParaRPr lang="en-US" dirty="0"/>
          </a:p>
        </p:txBody>
      </p:sp>
      <p:sp>
        <p:nvSpPr>
          <p:cNvPr id="16" name="Round Diagonal Corner Rectangle 6">
            <a:extLst>
              <a:ext uri="{FF2B5EF4-FFF2-40B4-BE49-F238E27FC236}">
                <a16:creationId xmlns:a16="http://schemas.microsoft.com/office/drawing/2014/main" id="{1EF77448-7543-4B70-A21F-AA7796726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0"/>
            <a:ext cx="4631055" cy="6858000"/>
          </a:xfrm>
          <a:prstGeom prst="round2DiagRect">
            <a:avLst>
              <a:gd name="adj1" fmla="val 0"/>
              <a:gd name="adj2" fmla="val 0"/>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B02B4BFC-1F74-4269-A132-56F92B85A845}"/>
              </a:ext>
            </a:extLst>
          </p:cNvPr>
          <p:cNvPicPr>
            <a:picLocks noChangeAspect="1"/>
          </p:cNvPicPr>
          <p:nvPr/>
        </p:nvPicPr>
        <p:blipFill>
          <a:blip r:embed="rId4"/>
          <a:stretch>
            <a:fillRect/>
          </a:stretch>
        </p:blipFill>
        <p:spPr>
          <a:xfrm>
            <a:off x="8497201" y="321733"/>
            <a:ext cx="2753254" cy="1638186"/>
          </a:xfrm>
          <a:prstGeom prst="rect">
            <a:avLst/>
          </a:prstGeom>
        </p:spPr>
      </p:pic>
      <p:sp useBgFill="1">
        <p:nvSpPr>
          <p:cNvPr id="18" name="Rectangle 17">
            <a:extLst>
              <a:ext uri="{FF2B5EF4-FFF2-40B4-BE49-F238E27FC236}">
                <a16:creationId xmlns:a16="http://schemas.microsoft.com/office/drawing/2014/main" id="{FD8FB480-FB25-4CFA-BC46-4CEB76E3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2286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30FFC2D0-4A40-4D9E-8A78-A15650222FD7}"/>
              </a:ext>
            </a:extLst>
          </p:cNvPr>
          <p:cNvPicPr>
            <a:picLocks noChangeAspect="1"/>
          </p:cNvPicPr>
          <p:nvPr/>
        </p:nvPicPr>
        <p:blipFill>
          <a:blip r:embed="rId5"/>
          <a:stretch>
            <a:fillRect/>
          </a:stretch>
        </p:blipFill>
        <p:spPr>
          <a:xfrm>
            <a:off x="8022770" y="2660597"/>
            <a:ext cx="3702116" cy="1638186"/>
          </a:xfrm>
          <a:prstGeom prst="rect">
            <a:avLst/>
          </a:prstGeom>
        </p:spPr>
      </p:pic>
      <p:sp useBgFill="1">
        <p:nvSpPr>
          <p:cNvPr id="20" name="Rectangle 19">
            <a:extLst>
              <a:ext uri="{FF2B5EF4-FFF2-40B4-BE49-F238E27FC236}">
                <a16:creationId xmlns:a16="http://schemas.microsoft.com/office/drawing/2014/main" id="{8FF13E3B-F6A3-40C3-B3D0-5EC536B82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4572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7FC034AF-8BE3-4F6A-A21D-E0B719B3FF1C}"/>
              </a:ext>
            </a:extLst>
          </p:cNvPr>
          <p:cNvPicPr>
            <a:picLocks noChangeAspect="1"/>
          </p:cNvPicPr>
          <p:nvPr/>
        </p:nvPicPr>
        <p:blipFill>
          <a:blip r:embed="rId6"/>
          <a:stretch>
            <a:fillRect/>
          </a:stretch>
        </p:blipFill>
        <p:spPr>
          <a:xfrm>
            <a:off x="7877388" y="5166800"/>
            <a:ext cx="3992880" cy="1177899"/>
          </a:xfrm>
          <a:prstGeom prst="rect">
            <a:avLst/>
          </a:prstGeom>
        </p:spPr>
      </p:pic>
      <p:pic>
        <p:nvPicPr>
          <p:cNvPr id="4" name="Picture 3">
            <a:extLst>
              <a:ext uri="{FF2B5EF4-FFF2-40B4-BE49-F238E27FC236}">
                <a16:creationId xmlns:a16="http://schemas.microsoft.com/office/drawing/2014/main" id="{808CCCB6-25FA-4DEE-ADAB-A16521FF97A1}"/>
              </a:ext>
            </a:extLst>
          </p:cNvPr>
          <p:cNvPicPr>
            <a:picLocks noChangeAspect="1"/>
          </p:cNvPicPr>
          <p:nvPr/>
        </p:nvPicPr>
        <p:blipFill>
          <a:blip r:embed="rId7"/>
          <a:stretch>
            <a:fillRect/>
          </a:stretch>
        </p:blipFill>
        <p:spPr>
          <a:xfrm>
            <a:off x="941545" y="1192637"/>
            <a:ext cx="9297698" cy="4563112"/>
          </a:xfrm>
          <a:prstGeom prst="rect">
            <a:avLst/>
          </a:prstGeom>
        </p:spPr>
      </p:pic>
    </p:spTree>
    <p:extLst>
      <p:ext uri="{BB962C8B-B14F-4D97-AF65-F5344CB8AC3E}">
        <p14:creationId xmlns:p14="http://schemas.microsoft.com/office/powerpoint/2010/main" val="388496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C074131-DFAA-4A10-A9E6-23378F552760}"/>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Data set</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with medium confidence">
            <a:extLst>
              <a:ext uri="{FF2B5EF4-FFF2-40B4-BE49-F238E27FC236}">
                <a16:creationId xmlns:a16="http://schemas.microsoft.com/office/drawing/2014/main" id="{99E064C8-C2D7-4D2E-8F3C-20B05344F993}"/>
              </a:ext>
            </a:extLst>
          </p:cNvPr>
          <p:cNvPicPr>
            <a:picLocks noChangeAspect="1"/>
          </p:cNvPicPr>
          <p:nvPr/>
        </p:nvPicPr>
        <p:blipFill>
          <a:blip r:embed="rId4"/>
          <a:stretch>
            <a:fillRect/>
          </a:stretch>
        </p:blipFill>
        <p:spPr>
          <a:xfrm>
            <a:off x="1118988" y="2684981"/>
            <a:ext cx="6112382" cy="1482577"/>
          </a:xfrm>
          <a:prstGeom prst="rect">
            <a:avLst/>
          </a:prstGeom>
        </p:spPr>
      </p:pic>
      <p:sp>
        <p:nvSpPr>
          <p:cNvPr id="3" name="Content Placeholder 2">
            <a:extLst>
              <a:ext uri="{FF2B5EF4-FFF2-40B4-BE49-F238E27FC236}">
                <a16:creationId xmlns:a16="http://schemas.microsoft.com/office/drawing/2014/main" id="{3C77F06A-7362-433E-A9B7-C3BA3AF86F5F}"/>
              </a:ext>
            </a:extLst>
          </p:cNvPr>
          <p:cNvSpPr>
            <a:spLocks noGrp="1"/>
          </p:cNvSpPr>
          <p:nvPr>
            <p:ph idx="1"/>
          </p:nvPr>
        </p:nvSpPr>
        <p:spPr>
          <a:xfrm>
            <a:off x="8036041" y="2249487"/>
            <a:ext cx="3281004" cy="3541714"/>
          </a:xfrm>
        </p:spPr>
        <p:txBody>
          <a:bodyPr>
            <a:normAutofit/>
          </a:bodyPr>
          <a:lstStyle/>
          <a:p>
            <a:pPr marL="0" indent="0">
              <a:lnSpc>
                <a:spcPct val="150000"/>
              </a:lnSpc>
              <a:buNone/>
            </a:pPr>
            <a:r>
              <a:rPr lang="en-US" sz="1800" dirty="0">
                <a:solidFill>
                  <a:srgbClr val="FFFFFF"/>
                </a:solidFill>
                <a:effectLst/>
                <a:latin typeface="Arial" panose="020B0604020202020204" pitchFamily="34" charset="0"/>
                <a:ea typeface="等线" panose="02010600030101010101" pitchFamily="2" charset="-122"/>
              </a:rPr>
              <a:t>The dataset used in this demo is found at Kaggle (Kaggle, 2016) which contains a list of video games with sales greater than 100,000 copies from 1980 to 2016</a:t>
            </a:r>
            <a:endParaRPr lang="en-US" sz="1800" dirty="0">
              <a:solidFill>
                <a:srgbClr val="FFFFFF"/>
              </a:solidFill>
            </a:endParaRPr>
          </a:p>
        </p:txBody>
      </p:sp>
    </p:spTree>
    <p:extLst>
      <p:ext uri="{BB962C8B-B14F-4D97-AF65-F5344CB8AC3E}">
        <p14:creationId xmlns:p14="http://schemas.microsoft.com/office/powerpoint/2010/main" val="50983307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6DE2-A34D-4754-95B6-4F60AC72036C}"/>
              </a:ext>
            </a:extLst>
          </p:cNvPr>
          <p:cNvSpPr>
            <a:spLocks noGrp="1"/>
          </p:cNvSpPr>
          <p:nvPr>
            <p:ph type="title"/>
          </p:nvPr>
        </p:nvSpPr>
        <p:spPr>
          <a:xfrm>
            <a:off x="1141412" y="402526"/>
            <a:ext cx="9905998" cy="1478570"/>
          </a:xfrm>
        </p:spPr>
        <p:txBody>
          <a:bodyPr/>
          <a:lstStyle/>
          <a:p>
            <a:r>
              <a:rPr lang="en-US" dirty="0"/>
              <a:t>Result</a:t>
            </a:r>
          </a:p>
        </p:txBody>
      </p:sp>
      <p:pic>
        <p:nvPicPr>
          <p:cNvPr id="4" name="Content Placeholder 3">
            <a:extLst>
              <a:ext uri="{FF2B5EF4-FFF2-40B4-BE49-F238E27FC236}">
                <a16:creationId xmlns:a16="http://schemas.microsoft.com/office/drawing/2014/main" id="{5E8371A7-8691-4168-9ED8-C456CD804E5F}"/>
              </a:ext>
            </a:extLst>
          </p:cNvPr>
          <p:cNvPicPr>
            <a:picLocks noGrp="1"/>
          </p:cNvPicPr>
          <p:nvPr>
            <p:ph idx="1"/>
          </p:nvPr>
        </p:nvPicPr>
        <p:blipFill>
          <a:blip r:embed="rId3"/>
          <a:stretch>
            <a:fillRect/>
          </a:stretch>
        </p:blipFill>
        <p:spPr>
          <a:xfrm>
            <a:off x="2567457" y="1815028"/>
            <a:ext cx="7053909" cy="3541712"/>
          </a:xfrm>
          <a:prstGeom prst="rect">
            <a:avLst/>
          </a:prstGeom>
        </p:spPr>
      </p:pic>
      <p:pic>
        <p:nvPicPr>
          <p:cNvPr id="5" name="Picture 4">
            <a:extLst>
              <a:ext uri="{FF2B5EF4-FFF2-40B4-BE49-F238E27FC236}">
                <a16:creationId xmlns:a16="http://schemas.microsoft.com/office/drawing/2014/main" id="{269C5E65-30BD-4AC8-8A1C-1F48404C2F9D}"/>
              </a:ext>
            </a:extLst>
          </p:cNvPr>
          <p:cNvPicPr/>
          <p:nvPr/>
        </p:nvPicPr>
        <p:blipFill>
          <a:blip r:embed="rId4"/>
          <a:stretch>
            <a:fillRect/>
          </a:stretch>
        </p:blipFill>
        <p:spPr>
          <a:xfrm>
            <a:off x="3415181" y="3406655"/>
            <a:ext cx="7053909" cy="1019175"/>
          </a:xfrm>
          <a:prstGeom prst="rect">
            <a:avLst/>
          </a:prstGeom>
        </p:spPr>
      </p:pic>
      <p:pic>
        <p:nvPicPr>
          <p:cNvPr id="6" name="Picture 5">
            <a:extLst>
              <a:ext uri="{FF2B5EF4-FFF2-40B4-BE49-F238E27FC236}">
                <a16:creationId xmlns:a16="http://schemas.microsoft.com/office/drawing/2014/main" id="{C1492DA3-3D7A-4675-B289-44B4DD98E998}"/>
              </a:ext>
            </a:extLst>
          </p:cNvPr>
          <p:cNvPicPr/>
          <p:nvPr/>
        </p:nvPicPr>
        <p:blipFill>
          <a:blip r:embed="rId5"/>
          <a:stretch>
            <a:fillRect/>
          </a:stretch>
        </p:blipFill>
        <p:spPr>
          <a:xfrm>
            <a:off x="1297671" y="5042972"/>
            <a:ext cx="5334635" cy="1019175"/>
          </a:xfrm>
          <a:prstGeom prst="rect">
            <a:avLst/>
          </a:prstGeom>
        </p:spPr>
      </p:pic>
      <p:pic>
        <p:nvPicPr>
          <p:cNvPr id="7" name="Picture 6">
            <a:extLst>
              <a:ext uri="{FF2B5EF4-FFF2-40B4-BE49-F238E27FC236}">
                <a16:creationId xmlns:a16="http://schemas.microsoft.com/office/drawing/2014/main" id="{F845BA7B-AAD5-4546-834B-332367096ECE}"/>
              </a:ext>
            </a:extLst>
          </p:cNvPr>
          <p:cNvPicPr/>
          <p:nvPr/>
        </p:nvPicPr>
        <p:blipFill>
          <a:blip r:embed="rId6"/>
          <a:stretch>
            <a:fillRect/>
          </a:stretch>
        </p:blipFill>
        <p:spPr>
          <a:xfrm>
            <a:off x="6122845" y="618518"/>
            <a:ext cx="5731510" cy="2101215"/>
          </a:xfrm>
          <a:prstGeom prst="rect">
            <a:avLst/>
          </a:prstGeom>
        </p:spPr>
      </p:pic>
    </p:spTree>
    <p:extLst>
      <p:ext uri="{BB962C8B-B14F-4D97-AF65-F5344CB8AC3E}">
        <p14:creationId xmlns:p14="http://schemas.microsoft.com/office/powerpoint/2010/main" val="111701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4338-C820-4406-A038-48A5B4A29DD7}"/>
              </a:ext>
            </a:extLst>
          </p:cNvPr>
          <p:cNvSpPr>
            <a:spLocks noGrp="1"/>
          </p:cNvSpPr>
          <p:nvPr>
            <p:ph type="title"/>
          </p:nvPr>
        </p:nvSpPr>
        <p:spPr/>
        <p:txBody>
          <a:bodyPr/>
          <a:lstStyle/>
          <a:p>
            <a:r>
              <a:rPr lang="en-US" dirty="0"/>
              <a:t>Demo-1</a:t>
            </a:r>
          </a:p>
        </p:txBody>
      </p:sp>
      <p:sp>
        <p:nvSpPr>
          <p:cNvPr id="3" name="Content Placeholder 2">
            <a:extLst>
              <a:ext uri="{FF2B5EF4-FFF2-40B4-BE49-F238E27FC236}">
                <a16:creationId xmlns:a16="http://schemas.microsoft.com/office/drawing/2014/main" id="{C3AFA3B1-95E5-47A5-9431-3B9CAB134D72}"/>
              </a:ext>
            </a:extLst>
          </p:cNvPr>
          <p:cNvSpPr>
            <a:spLocks noGrp="1"/>
          </p:cNvSpPr>
          <p:nvPr>
            <p:ph idx="1"/>
          </p:nvPr>
        </p:nvSpPr>
        <p:spPr/>
        <p:txBody>
          <a:bodyPr/>
          <a:lstStyle/>
          <a:p>
            <a:r>
              <a:rPr lang="en-US" dirty="0">
                <a:hlinkClick r:id="rId2"/>
              </a:rPr>
              <a:t>https://video.syr.edu/media/t/1_scw6yz6t</a:t>
            </a:r>
            <a:endParaRPr lang="en-US" dirty="0"/>
          </a:p>
        </p:txBody>
      </p:sp>
    </p:spTree>
    <p:extLst>
      <p:ext uri="{BB962C8B-B14F-4D97-AF65-F5344CB8AC3E}">
        <p14:creationId xmlns:p14="http://schemas.microsoft.com/office/powerpoint/2010/main" val="31831749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1551</TotalTime>
  <Words>1359</Words>
  <Application>Microsoft Office PowerPoint</Application>
  <PresentationFormat>Widescreen</PresentationFormat>
  <Paragraphs>105</Paragraphs>
  <Slides>19</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Amazon Ember</vt:lpstr>
      <vt:lpstr>AmazonEmber</vt:lpstr>
      <vt:lpstr>AmazonEmberLight</vt:lpstr>
      <vt:lpstr>-apple-system</vt:lpstr>
      <vt:lpstr>inherit</vt:lpstr>
      <vt:lpstr>Lato</vt:lpstr>
      <vt:lpstr>Arial</vt:lpstr>
      <vt:lpstr>Calibri</vt:lpstr>
      <vt:lpstr>Source Sans Pro</vt:lpstr>
      <vt:lpstr>Tw Cen MT</vt:lpstr>
      <vt:lpstr>Circuit</vt:lpstr>
      <vt:lpstr>Machine learning On AWS: SageMaker</vt:lpstr>
      <vt:lpstr>content</vt:lpstr>
      <vt:lpstr>oVERVIEW</vt:lpstr>
      <vt:lpstr>Objective</vt:lpstr>
      <vt:lpstr>NOTEBOOK INSTANCE</vt:lpstr>
      <vt:lpstr>Suggested instance type</vt:lpstr>
      <vt:lpstr>Data set</vt:lpstr>
      <vt:lpstr>Result</vt:lpstr>
      <vt:lpstr>Demo-1</vt:lpstr>
      <vt:lpstr>SAGEMAKER aUTOPILOT</vt:lpstr>
      <vt:lpstr>Algoritms</vt:lpstr>
      <vt:lpstr>Problems</vt:lpstr>
      <vt:lpstr>PROS AND CONS</vt:lpstr>
      <vt:lpstr>Experiment</vt:lpstr>
      <vt:lpstr>5 steps</vt:lpstr>
      <vt:lpstr>Results</vt:lpstr>
      <vt:lpstr>Demo-2</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On AWS: SageMaker</dc:title>
  <dc:creator>Zeyang Zhou</dc:creator>
  <cp:lastModifiedBy>Zeyang Zhou</cp:lastModifiedBy>
  <cp:revision>49</cp:revision>
  <dcterms:created xsi:type="dcterms:W3CDTF">2021-05-06T15:38:41Z</dcterms:created>
  <dcterms:modified xsi:type="dcterms:W3CDTF">2021-05-11T00:33:14Z</dcterms:modified>
</cp:coreProperties>
</file>